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6"/>
  </p:notesMasterIdLst>
  <p:sldIdLst>
    <p:sldId id="264" r:id="rId2"/>
    <p:sldId id="278" r:id="rId3"/>
    <p:sldId id="265" r:id="rId4"/>
    <p:sldId id="263" r:id="rId5"/>
    <p:sldId id="279" r:id="rId6"/>
    <p:sldId id="266" r:id="rId7"/>
    <p:sldId id="269" r:id="rId8"/>
    <p:sldId id="270" r:id="rId9"/>
    <p:sldId id="271" r:id="rId10"/>
    <p:sldId id="273" r:id="rId11"/>
    <p:sldId id="274" r:id="rId12"/>
    <p:sldId id="275" r:id="rId13"/>
    <p:sldId id="276" r:id="rId14"/>
    <p:sldId id="277" r:id="rId15"/>
  </p:sldIdLst>
  <p:sldSz cx="109728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91"/>
    <p:restoredTop sz="86531"/>
  </p:normalViewPr>
  <p:slideViewPr>
    <p:cSldViewPr snapToGrid="0" snapToObjects="1">
      <p:cViewPr varScale="1">
        <p:scale>
          <a:sx n="93" d="100"/>
          <a:sy n="93" d="100"/>
        </p:scale>
        <p:origin x="2536" y="2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E25985-0A6C-AA43-81EB-7993B7143C33}" type="doc">
      <dgm:prSet loTypeId="urn:microsoft.com/office/officeart/2009/3/layout/RandomtoResultProcess" loCatId="" qsTypeId="urn:microsoft.com/office/officeart/2005/8/quickstyle/simple1" qsCatId="simple" csTypeId="urn:microsoft.com/office/officeart/2005/8/colors/colorful3" csCatId="colorful" phldr="1"/>
      <dgm:spPr/>
      <dgm:t>
        <a:bodyPr/>
        <a:lstStyle/>
        <a:p>
          <a:endParaRPr lang="en-US"/>
        </a:p>
      </dgm:t>
    </dgm:pt>
    <dgm:pt modelId="{38CB4D5C-C9C5-DC42-AE02-2EC76B6BB01C}">
      <dgm:prSet phldrT="[Text]"/>
      <dgm:spPr/>
      <dgm:t>
        <a:bodyPr/>
        <a:lstStyle/>
        <a:p>
          <a:r>
            <a:rPr lang="en-US" dirty="0"/>
            <a:t>Stakeholder </a:t>
          </a:r>
        </a:p>
        <a:p>
          <a:r>
            <a:rPr lang="en-US" dirty="0"/>
            <a:t>Input</a:t>
          </a:r>
        </a:p>
      </dgm:t>
    </dgm:pt>
    <dgm:pt modelId="{655B11D5-B677-2144-AA3F-ACC9F725A413}" type="parTrans" cxnId="{EEDF151C-9DA5-A442-896B-4CA7F20C8DDA}">
      <dgm:prSet/>
      <dgm:spPr/>
      <dgm:t>
        <a:bodyPr/>
        <a:lstStyle/>
        <a:p>
          <a:endParaRPr lang="en-US"/>
        </a:p>
      </dgm:t>
    </dgm:pt>
    <dgm:pt modelId="{F34DDFCE-E1E3-C14D-88CD-BF924AF04BC6}" type="sibTrans" cxnId="{EEDF151C-9DA5-A442-896B-4CA7F20C8DDA}">
      <dgm:prSet/>
      <dgm:spPr/>
      <dgm:t>
        <a:bodyPr/>
        <a:lstStyle/>
        <a:p>
          <a:endParaRPr lang="en-US"/>
        </a:p>
      </dgm:t>
    </dgm:pt>
    <dgm:pt modelId="{1D50DA2E-9634-7642-B4AB-BC3502DD76CD}">
      <dgm:prSet phldrT="[Text]"/>
      <dgm:spPr/>
      <dgm:t>
        <a:bodyPr/>
        <a:lstStyle/>
        <a:p>
          <a:endParaRPr lang="en-US" dirty="0"/>
        </a:p>
      </dgm:t>
    </dgm:pt>
    <dgm:pt modelId="{5BBE6671-B52D-F844-B36D-BB57C8ED5095}" type="parTrans" cxnId="{B4D2726E-8779-BB45-966F-E7C40878A1EC}">
      <dgm:prSet/>
      <dgm:spPr/>
      <dgm:t>
        <a:bodyPr/>
        <a:lstStyle/>
        <a:p>
          <a:endParaRPr lang="en-US"/>
        </a:p>
      </dgm:t>
    </dgm:pt>
    <dgm:pt modelId="{38546757-B05B-9B46-9449-460051E5D39C}" type="sibTrans" cxnId="{B4D2726E-8779-BB45-966F-E7C40878A1EC}">
      <dgm:prSet/>
      <dgm:spPr/>
      <dgm:t>
        <a:bodyPr/>
        <a:lstStyle/>
        <a:p>
          <a:endParaRPr lang="en-US"/>
        </a:p>
      </dgm:t>
    </dgm:pt>
    <dgm:pt modelId="{E4162309-C948-2043-A31E-839474B3A3EE}">
      <dgm:prSet phldrT="[Text]" custT="1"/>
      <dgm:spPr/>
      <dgm:t>
        <a:bodyPr/>
        <a:lstStyle/>
        <a:p>
          <a:pPr algn="ctr">
            <a:lnSpc>
              <a:spcPct val="100000"/>
            </a:lnSpc>
            <a:spcAft>
              <a:spcPts val="0"/>
            </a:spcAft>
          </a:pPr>
          <a:r>
            <a:rPr lang="en-US" sz="1050" dirty="0"/>
            <a:t>Analysis of Preliminary STAAR Results</a:t>
          </a:r>
        </a:p>
        <a:p>
          <a:pPr algn="ctr">
            <a:lnSpc>
              <a:spcPct val="100000"/>
            </a:lnSpc>
            <a:spcAft>
              <a:spcPts val="0"/>
            </a:spcAft>
          </a:pPr>
          <a:r>
            <a:rPr lang="en-US" sz="1050" dirty="0"/>
            <a:t>&amp;</a:t>
          </a:r>
        </a:p>
        <a:p>
          <a:pPr algn="ctr">
            <a:lnSpc>
              <a:spcPct val="100000"/>
            </a:lnSpc>
            <a:spcAft>
              <a:spcPts val="0"/>
            </a:spcAft>
          </a:pPr>
          <a:r>
            <a:rPr lang="en-US" sz="1050" dirty="0"/>
            <a:t>Program</a:t>
          </a:r>
        </a:p>
        <a:p>
          <a:pPr algn="ctr">
            <a:lnSpc>
              <a:spcPct val="100000"/>
            </a:lnSpc>
            <a:spcAft>
              <a:spcPts val="0"/>
            </a:spcAft>
          </a:pPr>
          <a:r>
            <a:rPr lang="en-US" sz="1050" dirty="0"/>
            <a:t>Evaluations</a:t>
          </a:r>
        </a:p>
      </dgm:t>
    </dgm:pt>
    <dgm:pt modelId="{FDA86DA4-52D9-214B-AAFF-2FE62F2E77EE}" type="sibTrans" cxnId="{D8AF3725-D52B-B845-ADC6-8B6905C68495}">
      <dgm:prSet/>
      <dgm:spPr/>
      <dgm:t>
        <a:bodyPr/>
        <a:lstStyle/>
        <a:p>
          <a:endParaRPr lang="en-US"/>
        </a:p>
      </dgm:t>
    </dgm:pt>
    <dgm:pt modelId="{8AB552AC-4CB6-7146-83D4-C3A6DC20D623}" type="parTrans" cxnId="{D8AF3725-D52B-B845-ADC6-8B6905C68495}">
      <dgm:prSet/>
      <dgm:spPr/>
      <dgm:t>
        <a:bodyPr/>
        <a:lstStyle/>
        <a:p>
          <a:endParaRPr lang="en-US"/>
        </a:p>
      </dgm:t>
    </dgm:pt>
    <dgm:pt modelId="{343D916A-06D0-0C4F-B148-C456BD5EFA5E}">
      <dgm:prSet phldrT="[Text]" custT="1"/>
      <dgm:spPr>
        <a:solidFill>
          <a:schemeClr val="tx1"/>
        </a:solidFill>
      </dgm:spPr>
      <dgm:t>
        <a:bodyPr/>
        <a:lstStyle/>
        <a:p>
          <a:r>
            <a:rPr lang="en-US" sz="1200" dirty="0"/>
            <a:t>DISTRICT</a:t>
          </a:r>
        </a:p>
        <a:p>
          <a:r>
            <a:rPr lang="en-US" sz="1200" dirty="0"/>
            <a:t>Improvement </a:t>
          </a:r>
        </a:p>
        <a:p>
          <a:r>
            <a:rPr lang="en-US" sz="1200" dirty="0"/>
            <a:t>Plan</a:t>
          </a:r>
        </a:p>
      </dgm:t>
    </dgm:pt>
    <dgm:pt modelId="{56C20CF8-95AE-D444-9610-60BB91787CB9}" type="sibTrans" cxnId="{AF3E16C8-4125-7D45-90DA-E771C0F20BC3}">
      <dgm:prSet/>
      <dgm:spPr/>
      <dgm:t>
        <a:bodyPr/>
        <a:lstStyle/>
        <a:p>
          <a:endParaRPr lang="en-US"/>
        </a:p>
      </dgm:t>
    </dgm:pt>
    <dgm:pt modelId="{67CC86A1-B435-914D-826B-ECBF50E6BA6D}" type="parTrans" cxnId="{AF3E16C8-4125-7D45-90DA-E771C0F20BC3}">
      <dgm:prSet/>
      <dgm:spPr/>
      <dgm:t>
        <a:bodyPr/>
        <a:lstStyle/>
        <a:p>
          <a:endParaRPr lang="en-US"/>
        </a:p>
      </dgm:t>
    </dgm:pt>
    <dgm:pt modelId="{57540B9F-2977-8E4A-BEC1-33778BA4C787}" type="pres">
      <dgm:prSet presAssocID="{4FE25985-0A6C-AA43-81EB-7993B7143C33}" presName="Name0" presStyleCnt="0">
        <dgm:presLayoutVars>
          <dgm:dir/>
          <dgm:animOne val="branch"/>
          <dgm:animLvl val="lvl"/>
        </dgm:presLayoutVars>
      </dgm:prSet>
      <dgm:spPr/>
    </dgm:pt>
    <dgm:pt modelId="{98F2225C-FF69-0641-B0C1-F1123BCD9B60}" type="pres">
      <dgm:prSet presAssocID="{38CB4D5C-C9C5-DC42-AE02-2EC76B6BB01C}" presName="chaos" presStyleCnt="0"/>
      <dgm:spPr/>
    </dgm:pt>
    <dgm:pt modelId="{E8806C2A-45A4-7341-9814-443D60E6DFD2}" type="pres">
      <dgm:prSet presAssocID="{38CB4D5C-C9C5-DC42-AE02-2EC76B6BB01C}" presName="parTx1" presStyleLbl="revTx" presStyleIdx="0" presStyleCnt="3" custScaleX="77206" custLinFactNeighborX="-64265" custLinFactNeighborY="6629"/>
      <dgm:spPr/>
    </dgm:pt>
    <dgm:pt modelId="{3C6A394A-26C0-FD4B-A990-D61B0A26AC6C}" type="pres">
      <dgm:prSet presAssocID="{38CB4D5C-C9C5-DC42-AE02-2EC76B6BB01C}" presName="desTx1" presStyleLbl="revTx" presStyleIdx="1" presStyleCnt="3">
        <dgm:presLayoutVars>
          <dgm:bulletEnabled val="1"/>
        </dgm:presLayoutVars>
      </dgm:prSet>
      <dgm:spPr/>
    </dgm:pt>
    <dgm:pt modelId="{4E70E8E4-DBA6-CB45-9964-7A694C9D46C6}" type="pres">
      <dgm:prSet presAssocID="{38CB4D5C-C9C5-DC42-AE02-2EC76B6BB01C}" presName="c1" presStyleLbl="node1" presStyleIdx="0" presStyleCnt="19" custLinFactX="-355975" custLinFactNeighborX="-400000" custLinFactNeighborY="82319"/>
      <dgm:spPr>
        <a:solidFill>
          <a:schemeClr val="accent4">
            <a:lumMod val="60000"/>
            <a:lumOff val="40000"/>
          </a:schemeClr>
        </a:solidFill>
      </dgm:spPr>
    </dgm:pt>
    <dgm:pt modelId="{198C359C-7933-CD4E-8F46-DC36F6B1B222}" type="pres">
      <dgm:prSet presAssocID="{38CB4D5C-C9C5-DC42-AE02-2EC76B6BB01C}" presName="c2" presStyleLbl="node1" presStyleIdx="1" presStyleCnt="19" custLinFactX="-200000" custLinFactY="458202" custLinFactNeighborX="-287459" custLinFactNeighborY="500000"/>
      <dgm:spPr>
        <a:solidFill>
          <a:schemeClr val="accent4">
            <a:lumMod val="75000"/>
          </a:schemeClr>
        </a:solidFill>
      </dgm:spPr>
    </dgm:pt>
    <dgm:pt modelId="{A5308911-49DA-5741-BF22-4D6B8D03C31C}" type="pres">
      <dgm:prSet presAssocID="{38CB4D5C-C9C5-DC42-AE02-2EC76B6BB01C}" presName="c3" presStyleLbl="node1" presStyleIdx="2" presStyleCnt="19" custLinFactX="-300000" custLinFactNeighborX="-300972" custLinFactNeighborY="-24873"/>
      <dgm:spPr>
        <a:solidFill>
          <a:schemeClr val="tx1"/>
        </a:solidFill>
      </dgm:spPr>
    </dgm:pt>
    <dgm:pt modelId="{8EA8DDA0-4F2A-A044-A94E-13CE4B5CA64B}" type="pres">
      <dgm:prSet presAssocID="{38CB4D5C-C9C5-DC42-AE02-2EC76B6BB01C}" presName="c4" presStyleLbl="node1" presStyleIdx="3" presStyleCnt="19" custLinFactX="-400000" custLinFactNeighborX="-423188" custLinFactNeighborY="-25642"/>
      <dgm:spPr>
        <a:solidFill>
          <a:schemeClr val="accent4">
            <a:lumMod val="75000"/>
          </a:schemeClr>
        </a:solidFill>
      </dgm:spPr>
    </dgm:pt>
    <dgm:pt modelId="{DBCBD909-EB82-8040-9182-9E57F77E0C91}" type="pres">
      <dgm:prSet presAssocID="{38CB4D5C-C9C5-DC42-AE02-2EC76B6BB01C}" presName="c5" presStyleLbl="node1" presStyleIdx="4" presStyleCnt="19" custLinFactX="-500000" custLinFactY="65499" custLinFactNeighborX="-550955" custLinFactNeighborY="100000"/>
      <dgm:spPr/>
    </dgm:pt>
    <dgm:pt modelId="{BE9B3E3A-D4F4-D64D-B66D-69C0AA49FDD8}" type="pres">
      <dgm:prSet presAssocID="{38CB4D5C-C9C5-DC42-AE02-2EC76B6BB01C}" presName="c6" presStyleLbl="node1" presStyleIdx="5" presStyleCnt="19" custLinFactX="-300000" custLinFactNeighborX="-336179" custLinFactNeighborY="44104"/>
      <dgm:spPr>
        <a:solidFill>
          <a:schemeClr val="accent4">
            <a:lumMod val="75000"/>
          </a:schemeClr>
        </a:solidFill>
      </dgm:spPr>
    </dgm:pt>
    <dgm:pt modelId="{23D52283-E006-8D4D-9B71-063964B15D51}" type="pres">
      <dgm:prSet presAssocID="{38CB4D5C-C9C5-DC42-AE02-2EC76B6BB01C}" presName="c7" presStyleLbl="node1" presStyleIdx="6" presStyleCnt="19" custLinFactX="-200000" custLinFactNeighborX="-274318" custLinFactNeighborY="82307"/>
      <dgm:spPr>
        <a:solidFill>
          <a:schemeClr val="accent4">
            <a:lumMod val="75000"/>
          </a:schemeClr>
        </a:solidFill>
      </dgm:spPr>
    </dgm:pt>
    <dgm:pt modelId="{9C32FCFC-7C1B-5F44-A536-04A1149B5F54}" type="pres">
      <dgm:prSet presAssocID="{38CB4D5C-C9C5-DC42-AE02-2EC76B6BB01C}" presName="c8" presStyleLbl="node1" presStyleIdx="7" presStyleCnt="19" custLinFactX="-356306" custLinFactNeighborX="-400000" custLinFactNeighborY="32927"/>
      <dgm:spPr>
        <a:solidFill>
          <a:schemeClr val="tx1"/>
        </a:solidFill>
      </dgm:spPr>
    </dgm:pt>
    <dgm:pt modelId="{BF34D367-79D8-BA4F-9951-0A742EEC0065}" type="pres">
      <dgm:prSet presAssocID="{38CB4D5C-C9C5-DC42-AE02-2EC76B6BB01C}" presName="c9" presStyleLbl="node1" presStyleIdx="8" presStyleCnt="19" custLinFactX="-398537" custLinFactY="22554" custLinFactNeighborX="-400000" custLinFactNeighborY="100000"/>
      <dgm:spPr>
        <a:solidFill>
          <a:schemeClr val="accent4">
            <a:lumMod val="75000"/>
          </a:schemeClr>
        </a:solidFill>
      </dgm:spPr>
    </dgm:pt>
    <dgm:pt modelId="{3DB466DC-7664-4840-AAF5-ECBA3CA1F8CF}" type="pres">
      <dgm:prSet presAssocID="{38CB4D5C-C9C5-DC42-AE02-2EC76B6BB01C}" presName="c10" presStyleLbl="node1" presStyleIdx="9" presStyleCnt="19" custLinFactX="-103668" custLinFactNeighborX="-200000" custLinFactNeighborY="-73979"/>
      <dgm:spPr>
        <a:solidFill>
          <a:schemeClr val="accent4">
            <a:lumMod val="75000"/>
          </a:schemeClr>
        </a:solidFill>
      </dgm:spPr>
    </dgm:pt>
    <dgm:pt modelId="{251BF170-E247-B44E-9035-5F1CA7D16730}" type="pres">
      <dgm:prSet presAssocID="{38CB4D5C-C9C5-DC42-AE02-2EC76B6BB01C}" presName="c11" presStyleLbl="node1" presStyleIdx="10" presStyleCnt="19" custLinFactX="-375488" custLinFactY="-31911" custLinFactNeighborX="-400000" custLinFactNeighborY="-100000"/>
      <dgm:spPr>
        <a:solidFill>
          <a:schemeClr val="accent4">
            <a:lumMod val="75000"/>
          </a:schemeClr>
        </a:solidFill>
      </dgm:spPr>
    </dgm:pt>
    <dgm:pt modelId="{1D80EF92-8807-6344-B974-59C39EB853A5}" type="pres">
      <dgm:prSet presAssocID="{38CB4D5C-C9C5-DC42-AE02-2EC76B6BB01C}" presName="c12" presStyleLbl="node1" presStyleIdx="11" presStyleCnt="19" custLinFactX="-200000" custLinFactNeighborX="-261285" custLinFactNeighborY="-93783"/>
      <dgm:spPr>
        <a:solidFill>
          <a:schemeClr val="accent4">
            <a:lumMod val="60000"/>
            <a:lumOff val="40000"/>
          </a:schemeClr>
        </a:solidFill>
      </dgm:spPr>
    </dgm:pt>
    <dgm:pt modelId="{E5AA8840-3857-F540-B6AA-9EDCEEBADF67}" type="pres">
      <dgm:prSet presAssocID="{38CB4D5C-C9C5-DC42-AE02-2EC76B6BB01C}" presName="c13" presStyleLbl="node1" presStyleIdx="12" presStyleCnt="19" custLinFactX="-191922" custLinFactNeighborX="-200000" custLinFactNeighborY="-13625"/>
      <dgm:spPr>
        <a:solidFill>
          <a:schemeClr val="accent4">
            <a:lumMod val="60000"/>
            <a:lumOff val="40000"/>
          </a:schemeClr>
        </a:solidFill>
      </dgm:spPr>
    </dgm:pt>
    <dgm:pt modelId="{07827F76-7E73-9144-950F-EBDBA8A587D3}" type="pres">
      <dgm:prSet presAssocID="{38CB4D5C-C9C5-DC42-AE02-2EC76B6BB01C}" presName="c14" presStyleLbl="node1" presStyleIdx="13" presStyleCnt="19" custLinFactX="-87841" custLinFactY="-89648" custLinFactNeighborX="-100000" custLinFactNeighborY="-100000"/>
      <dgm:spPr>
        <a:solidFill>
          <a:schemeClr val="tx1"/>
        </a:solidFill>
      </dgm:spPr>
    </dgm:pt>
    <dgm:pt modelId="{EC9E2C37-09C0-2F4B-8B40-E98B718B6A5D}" type="pres">
      <dgm:prSet presAssocID="{38CB4D5C-C9C5-DC42-AE02-2EC76B6BB01C}" presName="c15" presStyleLbl="node1" presStyleIdx="14" presStyleCnt="19" custLinFactX="-219778" custLinFactNeighborX="-300000" custLinFactNeighborY="42250"/>
      <dgm:spPr>
        <a:solidFill>
          <a:schemeClr val="tx1"/>
        </a:solidFill>
      </dgm:spPr>
    </dgm:pt>
    <dgm:pt modelId="{F00E1109-9A80-F349-AEAE-CDC0A0496AE9}" type="pres">
      <dgm:prSet presAssocID="{38CB4D5C-C9C5-DC42-AE02-2EC76B6BB01C}" presName="c16" presStyleLbl="node1" presStyleIdx="15" presStyleCnt="19" custLinFactX="-305521" custLinFactY="-517034" custLinFactNeighborX="-400000" custLinFactNeighborY="-600000"/>
      <dgm:spPr>
        <a:solidFill>
          <a:schemeClr val="accent4">
            <a:lumMod val="60000"/>
            <a:lumOff val="40000"/>
          </a:schemeClr>
        </a:solidFill>
      </dgm:spPr>
    </dgm:pt>
    <dgm:pt modelId="{C9AE709F-6695-9F49-9071-CA0EB2CA600D}" type="pres">
      <dgm:prSet presAssocID="{38CB4D5C-C9C5-DC42-AE02-2EC76B6BB01C}" presName="c17" presStyleLbl="node1" presStyleIdx="16" presStyleCnt="19" custLinFactX="-153333" custLinFactNeighborX="-200000" custLinFactNeighborY="14331"/>
      <dgm:spPr>
        <a:solidFill>
          <a:schemeClr val="accent4">
            <a:lumMod val="60000"/>
            <a:lumOff val="40000"/>
          </a:schemeClr>
        </a:solidFill>
      </dgm:spPr>
    </dgm:pt>
    <dgm:pt modelId="{28D42644-CE22-AB4B-B118-16E1631E02F7}" type="pres">
      <dgm:prSet presAssocID="{38CB4D5C-C9C5-DC42-AE02-2EC76B6BB01C}" presName="c18" presStyleLbl="node1" presStyleIdx="17" presStyleCnt="19" custLinFactX="-246601" custLinFactNeighborX="-300000" custLinFactNeighborY="-89054"/>
      <dgm:spPr>
        <a:solidFill>
          <a:schemeClr val="accent4">
            <a:lumMod val="60000"/>
            <a:lumOff val="40000"/>
          </a:schemeClr>
        </a:solidFill>
      </dgm:spPr>
    </dgm:pt>
    <dgm:pt modelId="{7367CB7E-A35A-B746-8BD3-323B5B20437B}" type="pres">
      <dgm:prSet presAssocID="{F34DDFCE-E1E3-C14D-88CD-BF924AF04BC6}" presName="chevronComposite1" presStyleCnt="0"/>
      <dgm:spPr/>
    </dgm:pt>
    <dgm:pt modelId="{BCB5F1FC-F6C2-654A-9F03-76FC402D043A}" type="pres">
      <dgm:prSet presAssocID="{F34DDFCE-E1E3-C14D-88CD-BF924AF04BC6}" presName="chevron1" presStyleLbl="sibTrans2D1" presStyleIdx="0" presStyleCnt="2" custLinFactX="26002" custLinFactNeighborX="100000" custLinFactNeighborY="-6470"/>
      <dgm:spPr>
        <a:solidFill>
          <a:schemeClr val="accent4">
            <a:lumMod val="60000"/>
            <a:lumOff val="40000"/>
          </a:schemeClr>
        </a:solidFill>
      </dgm:spPr>
    </dgm:pt>
    <dgm:pt modelId="{9097B0D4-19C1-CE4E-AB0B-A7F2C4B0FD9D}" type="pres">
      <dgm:prSet presAssocID="{F34DDFCE-E1E3-C14D-88CD-BF924AF04BC6}" presName="spChevron1" presStyleCnt="0"/>
      <dgm:spPr/>
    </dgm:pt>
    <dgm:pt modelId="{1F5CAAE6-64A9-8744-BA2D-7EFA2026CF47}" type="pres">
      <dgm:prSet presAssocID="{F34DDFCE-E1E3-C14D-88CD-BF924AF04BC6}" presName="overlap" presStyleCnt="0"/>
      <dgm:spPr/>
    </dgm:pt>
    <dgm:pt modelId="{0992C8EC-8A0A-414F-9194-BA7114E9A38C}" type="pres">
      <dgm:prSet presAssocID="{F34DDFCE-E1E3-C14D-88CD-BF924AF04BC6}" presName="chevronComposite2" presStyleCnt="0"/>
      <dgm:spPr/>
    </dgm:pt>
    <dgm:pt modelId="{681FD78A-97DE-6845-8901-43D9074825A6}" type="pres">
      <dgm:prSet presAssocID="{F34DDFCE-E1E3-C14D-88CD-BF924AF04BC6}" presName="chevron2" presStyleLbl="sibTrans2D1" presStyleIdx="1" presStyleCnt="2" custLinFactNeighborX="-75035" custLinFactNeighborY="-4733"/>
      <dgm:spPr>
        <a:solidFill>
          <a:schemeClr val="accent4">
            <a:lumMod val="75000"/>
          </a:schemeClr>
        </a:solidFill>
      </dgm:spPr>
    </dgm:pt>
    <dgm:pt modelId="{90350377-121E-5C47-8C83-C02A92845CAC}" type="pres">
      <dgm:prSet presAssocID="{F34DDFCE-E1E3-C14D-88CD-BF924AF04BC6}" presName="spChevron2" presStyleCnt="0"/>
      <dgm:spPr/>
    </dgm:pt>
    <dgm:pt modelId="{98BBB310-F6D9-4E4D-BC6A-789D08BC170B}" type="pres">
      <dgm:prSet presAssocID="{343D916A-06D0-0C4F-B148-C456BD5EFA5E}" presName="last" presStyleCnt="0"/>
      <dgm:spPr/>
    </dgm:pt>
    <dgm:pt modelId="{7EA94B3B-EF80-9A4A-92AE-D4C90D14C79C}" type="pres">
      <dgm:prSet presAssocID="{343D916A-06D0-0C4F-B148-C456BD5EFA5E}" presName="circleTx" presStyleLbl="node1" presStyleIdx="18" presStyleCnt="19" custScaleX="108020" custScaleY="103123" custLinFactNeighborX="29276" custLinFactNeighborY="-6256"/>
      <dgm:spPr/>
    </dgm:pt>
    <dgm:pt modelId="{4C9E35AA-AF2B-2649-8126-66854823DB5F}" type="pres">
      <dgm:prSet presAssocID="{343D916A-06D0-0C4F-B148-C456BD5EFA5E}" presName="desTxN" presStyleLbl="revTx" presStyleIdx="2" presStyleCnt="3" custScaleX="67443" custScaleY="88947" custLinFactX="-117371" custLinFactNeighborX="-200000" custLinFactNeighborY="82281">
        <dgm:presLayoutVars>
          <dgm:bulletEnabled val="1"/>
        </dgm:presLayoutVars>
      </dgm:prSet>
      <dgm:spPr/>
    </dgm:pt>
    <dgm:pt modelId="{F9B73CE8-27D6-F54C-BC6F-09D953F52ED4}" type="pres">
      <dgm:prSet presAssocID="{343D916A-06D0-0C4F-B148-C456BD5EFA5E}" presName="spN" presStyleCnt="0"/>
      <dgm:spPr/>
    </dgm:pt>
  </dgm:ptLst>
  <dgm:cxnLst>
    <dgm:cxn modelId="{EEDF151C-9DA5-A442-896B-4CA7F20C8DDA}" srcId="{4FE25985-0A6C-AA43-81EB-7993B7143C33}" destId="{38CB4D5C-C9C5-DC42-AE02-2EC76B6BB01C}" srcOrd="0" destOrd="0" parTransId="{655B11D5-B677-2144-AA3F-ACC9F725A413}" sibTransId="{F34DDFCE-E1E3-C14D-88CD-BF924AF04BC6}"/>
    <dgm:cxn modelId="{D8AF3725-D52B-B845-ADC6-8B6905C68495}" srcId="{343D916A-06D0-0C4F-B148-C456BD5EFA5E}" destId="{E4162309-C948-2043-A31E-839474B3A3EE}" srcOrd="0" destOrd="0" parTransId="{8AB552AC-4CB6-7146-83D4-C3A6DC20D623}" sibTransId="{FDA86DA4-52D9-214B-AAFF-2FE62F2E77EE}"/>
    <dgm:cxn modelId="{4D36B035-71B0-EB46-B9E9-32349D8A432A}" type="presOf" srcId="{E4162309-C948-2043-A31E-839474B3A3EE}" destId="{4C9E35AA-AF2B-2649-8126-66854823DB5F}" srcOrd="0" destOrd="0" presId="urn:microsoft.com/office/officeart/2009/3/layout/RandomtoResultProcess"/>
    <dgm:cxn modelId="{7A97994D-12B4-D54C-A8B4-1F73E241BC3A}" type="presOf" srcId="{38CB4D5C-C9C5-DC42-AE02-2EC76B6BB01C}" destId="{E8806C2A-45A4-7341-9814-443D60E6DFD2}" srcOrd="0" destOrd="0" presId="urn:microsoft.com/office/officeart/2009/3/layout/RandomtoResultProcess"/>
    <dgm:cxn modelId="{24260A55-5BE5-5945-8446-6FD2CF6659C8}" type="presOf" srcId="{1D50DA2E-9634-7642-B4AB-BC3502DD76CD}" destId="{3C6A394A-26C0-FD4B-A990-D61B0A26AC6C}" srcOrd="0" destOrd="0" presId="urn:microsoft.com/office/officeart/2009/3/layout/RandomtoResultProcess"/>
    <dgm:cxn modelId="{3A563562-1594-F14C-9849-019FD9808939}" type="presOf" srcId="{343D916A-06D0-0C4F-B148-C456BD5EFA5E}" destId="{7EA94B3B-EF80-9A4A-92AE-D4C90D14C79C}" srcOrd="0" destOrd="0" presId="urn:microsoft.com/office/officeart/2009/3/layout/RandomtoResultProcess"/>
    <dgm:cxn modelId="{B4D2726E-8779-BB45-966F-E7C40878A1EC}" srcId="{38CB4D5C-C9C5-DC42-AE02-2EC76B6BB01C}" destId="{1D50DA2E-9634-7642-B4AB-BC3502DD76CD}" srcOrd="0" destOrd="0" parTransId="{5BBE6671-B52D-F844-B36D-BB57C8ED5095}" sibTransId="{38546757-B05B-9B46-9449-460051E5D39C}"/>
    <dgm:cxn modelId="{8A344EA0-56F4-5B4C-A62A-377FA4934374}" type="presOf" srcId="{4FE25985-0A6C-AA43-81EB-7993B7143C33}" destId="{57540B9F-2977-8E4A-BEC1-33778BA4C787}" srcOrd="0" destOrd="0" presId="urn:microsoft.com/office/officeart/2009/3/layout/RandomtoResultProcess"/>
    <dgm:cxn modelId="{AF3E16C8-4125-7D45-90DA-E771C0F20BC3}" srcId="{4FE25985-0A6C-AA43-81EB-7993B7143C33}" destId="{343D916A-06D0-0C4F-B148-C456BD5EFA5E}" srcOrd="1" destOrd="0" parTransId="{67CC86A1-B435-914D-826B-ECBF50E6BA6D}" sibTransId="{56C20CF8-95AE-D444-9610-60BB91787CB9}"/>
    <dgm:cxn modelId="{3611DE1E-0CED-EC4C-B01E-40AC41142D78}" type="presParOf" srcId="{57540B9F-2977-8E4A-BEC1-33778BA4C787}" destId="{98F2225C-FF69-0641-B0C1-F1123BCD9B60}" srcOrd="0" destOrd="0" presId="urn:microsoft.com/office/officeart/2009/3/layout/RandomtoResultProcess"/>
    <dgm:cxn modelId="{A8B0E1E4-E1A0-4846-914F-E692A993AFA8}" type="presParOf" srcId="{98F2225C-FF69-0641-B0C1-F1123BCD9B60}" destId="{E8806C2A-45A4-7341-9814-443D60E6DFD2}" srcOrd="0" destOrd="0" presId="urn:microsoft.com/office/officeart/2009/3/layout/RandomtoResultProcess"/>
    <dgm:cxn modelId="{D38DBC1E-BB50-894C-BE90-F1E3355E02A8}" type="presParOf" srcId="{98F2225C-FF69-0641-B0C1-F1123BCD9B60}" destId="{3C6A394A-26C0-FD4B-A990-D61B0A26AC6C}" srcOrd="1" destOrd="0" presId="urn:microsoft.com/office/officeart/2009/3/layout/RandomtoResultProcess"/>
    <dgm:cxn modelId="{FAD41847-5E22-BC4B-961F-3A76DD520689}" type="presParOf" srcId="{98F2225C-FF69-0641-B0C1-F1123BCD9B60}" destId="{4E70E8E4-DBA6-CB45-9964-7A694C9D46C6}" srcOrd="2" destOrd="0" presId="urn:microsoft.com/office/officeart/2009/3/layout/RandomtoResultProcess"/>
    <dgm:cxn modelId="{5C62082F-776C-7243-B353-4786B6A68136}" type="presParOf" srcId="{98F2225C-FF69-0641-B0C1-F1123BCD9B60}" destId="{198C359C-7933-CD4E-8F46-DC36F6B1B222}" srcOrd="3" destOrd="0" presId="urn:microsoft.com/office/officeart/2009/3/layout/RandomtoResultProcess"/>
    <dgm:cxn modelId="{837229DA-8040-8748-B6F2-7A759FF16DAA}" type="presParOf" srcId="{98F2225C-FF69-0641-B0C1-F1123BCD9B60}" destId="{A5308911-49DA-5741-BF22-4D6B8D03C31C}" srcOrd="4" destOrd="0" presId="urn:microsoft.com/office/officeart/2009/3/layout/RandomtoResultProcess"/>
    <dgm:cxn modelId="{D3C52AD5-0608-AE49-B106-787F9B590AB2}" type="presParOf" srcId="{98F2225C-FF69-0641-B0C1-F1123BCD9B60}" destId="{8EA8DDA0-4F2A-A044-A94E-13CE4B5CA64B}" srcOrd="5" destOrd="0" presId="urn:microsoft.com/office/officeart/2009/3/layout/RandomtoResultProcess"/>
    <dgm:cxn modelId="{FFF04522-DA9D-4C42-8FFD-1F943163EEE7}" type="presParOf" srcId="{98F2225C-FF69-0641-B0C1-F1123BCD9B60}" destId="{DBCBD909-EB82-8040-9182-9E57F77E0C91}" srcOrd="6" destOrd="0" presId="urn:microsoft.com/office/officeart/2009/3/layout/RandomtoResultProcess"/>
    <dgm:cxn modelId="{55178F3A-C351-8C4A-8095-EFCD3A5C48FC}" type="presParOf" srcId="{98F2225C-FF69-0641-B0C1-F1123BCD9B60}" destId="{BE9B3E3A-D4F4-D64D-B66D-69C0AA49FDD8}" srcOrd="7" destOrd="0" presId="urn:microsoft.com/office/officeart/2009/3/layout/RandomtoResultProcess"/>
    <dgm:cxn modelId="{1563FF3A-E793-564D-A7EC-FD3A77F90C1B}" type="presParOf" srcId="{98F2225C-FF69-0641-B0C1-F1123BCD9B60}" destId="{23D52283-E006-8D4D-9B71-063964B15D51}" srcOrd="8" destOrd="0" presId="urn:microsoft.com/office/officeart/2009/3/layout/RandomtoResultProcess"/>
    <dgm:cxn modelId="{59C0B746-8807-6647-8627-16E043A3C152}" type="presParOf" srcId="{98F2225C-FF69-0641-B0C1-F1123BCD9B60}" destId="{9C32FCFC-7C1B-5F44-A536-04A1149B5F54}" srcOrd="9" destOrd="0" presId="urn:microsoft.com/office/officeart/2009/3/layout/RandomtoResultProcess"/>
    <dgm:cxn modelId="{60DF9128-E7CE-C542-A204-6B22E9BB8C49}" type="presParOf" srcId="{98F2225C-FF69-0641-B0C1-F1123BCD9B60}" destId="{BF34D367-79D8-BA4F-9951-0A742EEC0065}" srcOrd="10" destOrd="0" presId="urn:microsoft.com/office/officeart/2009/3/layout/RandomtoResultProcess"/>
    <dgm:cxn modelId="{67BA3A58-D883-1147-AC0C-B8D0FDE5A5CC}" type="presParOf" srcId="{98F2225C-FF69-0641-B0C1-F1123BCD9B60}" destId="{3DB466DC-7664-4840-AAF5-ECBA3CA1F8CF}" srcOrd="11" destOrd="0" presId="urn:microsoft.com/office/officeart/2009/3/layout/RandomtoResultProcess"/>
    <dgm:cxn modelId="{B5A5F7CE-F931-704B-AF89-CF8F61A445C3}" type="presParOf" srcId="{98F2225C-FF69-0641-B0C1-F1123BCD9B60}" destId="{251BF170-E247-B44E-9035-5F1CA7D16730}" srcOrd="12" destOrd="0" presId="urn:microsoft.com/office/officeart/2009/3/layout/RandomtoResultProcess"/>
    <dgm:cxn modelId="{899303ED-9E45-644E-9018-E1EBE76D07F4}" type="presParOf" srcId="{98F2225C-FF69-0641-B0C1-F1123BCD9B60}" destId="{1D80EF92-8807-6344-B974-59C39EB853A5}" srcOrd="13" destOrd="0" presId="urn:microsoft.com/office/officeart/2009/3/layout/RandomtoResultProcess"/>
    <dgm:cxn modelId="{585560A6-9CAD-7C4B-A94C-D7EEC202ABD4}" type="presParOf" srcId="{98F2225C-FF69-0641-B0C1-F1123BCD9B60}" destId="{E5AA8840-3857-F540-B6AA-9EDCEEBADF67}" srcOrd="14" destOrd="0" presId="urn:microsoft.com/office/officeart/2009/3/layout/RandomtoResultProcess"/>
    <dgm:cxn modelId="{DD22522A-AB46-ED41-B072-5E354D96B6ED}" type="presParOf" srcId="{98F2225C-FF69-0641-B0C1-F1123BCD9B60}" destId="{07827F76-7E73-9144-950F-EBDBA8A587D3}" srcOrd="15" destOrd="0" presId="urn:microsoft.com/office/officeart/2009/3/layout/RandomtoResultProcess"/>
    <dgm:cxn modelId="{8ED1CCF3-4C00-3249-9414-A0369CA6DEEB}" type="presParOf" srcId="{98F2225C-FF69-0641-B0C1-F1123BCD9B60}" destId="{EC9E2C37-09C0-2F4B-8B40-E98B718B6A5D}" srcOrd="16" destOrd="0" presId="urn:microsoft.com/office/officeart/2009/3/layout/RandomtoResultProcess"/>
    <dgm:cxn modelId="{57C139D6-EAF1-2043-AB74-826562B1C0B4}" type="presParOf" srcId="{98F2225C-FF69-0641-B0C1-F1123BCD9B60}" destId="{F00E1109-9A80-F349-AEAE-CDC0A0496AE9}" srcOrd="17" destOrd="0" presId="urn:microsoft.com/office/officeart/2009/3/layout/RandomtoResultProcess"/>
    <dgm:cxn modelId="{49448B58-F779-EB4F-94CB-BE6260BDF2DF}" type="presParOf" srcId="{98F2225C-FF69-0641-B0C1-F1123BCD9B60}" destId="{C9AE709F-6695-9F49-9071-CA0EB2CA600D}" srcOrd="18" destOrd="0" presId="urn:microsoft.com/office/officeart/2009/3/layout/RandomtoResultProcess"/>
    <dgm:cxn modelId="{64DE6C51-6513-E748-9199-F09A59F7B1EC}" type="presParOf" srcId="{98F2225C-FF69-0641-B0C1-F1123BCD9B60}" destId="{28D42644-CE22-AB4B-B118-16E1631E02F7}" srcOrd="19" destOrd="0" presId="urn:microsoft.com/office/officeart/2009/3/layout/RandomtoResultProcess"/>
    <dgm:cxn modelId="{04DE650E-8FAD-6C4C-9E09-8504D77ED614}" type="presParOf" srcId="{57540B9F-2977-8E4A-BEC1-33778BA4C787}" destId="{7367CB7E-A35A-B746-8BD3-323B5B20437B}" srcOrd="1" destOrd="0" presId="urn:microsoft.com/office/officeart/2009/3/layout/RandomtoResultProcess"/>
    <dgm:cxn modelId="{98FCCC3D-1C4F-0D44-8B3E-9C61A929432D}" type="presParOf" srcId="{7367CB7E-A35A-B746-8BD3-323B5B20437B}" destId="{BCB5F1FC-F6C2-654A-9F03-76FC402D043A}" srcOrd="0" destOrd="0" presId="urn:microsoft.com/office/officeart/2009/3/layout/RandomtoResultProcess"/>
    <dgm:cxn modelId="{BCC01158-F0A7-8848-9C5D-16FD676A9060}" type="presParOf" srcId="{7367CB7E-A35A-B746-8BD3-323B5B20437B}" destId="{9097B0D4-19C1-CE4E-AB0B-A7F2C4B0FD9D}" srcOrd="1" destOrd="0" presId="urn:microsoft.com/office/officeart/2009/3/layout/RandomtoResultProcess"/>
    <dgm:cxn modelId="{ED17BE83-7AAA-CF4A-895A-D16EACD08EBA}" type="presParOf" srcId="{57540B9F-2977-8E4A-BEC1-33778BA4C787}" destId="{1F5CAAE6-64A9-8744-BA2D-7EFA2026CF47}" srcOrd="2" destOrd="0" presId="urn:microsoft.com/office/officeart/2009/3/layout/RandomtoResultProcess"/>
    <dgm:cxn modelId="{288805D7-0F25-F742-A98D-CC7BD0625EAE}" type="presParOf" srcId="{57540B9F-2977-8E4A-BEC1-33778BA4C787}" destId="{0992C8EC-8A0A-414F-9194-BA7114E9A38C}" srcOrd="3" destOrd="0" presId="urn:microsoft.com/office/officeart/2009/3/layout/RandomtoResultProcess"/>
    <dgm:cxn modelId="{F3B223FB-592A-C946-A918-94F648337CEF}" type="presParOf" srcId="{0992C8EC-8A0A-414F-9194-BA7114E9A38C}" destId="{681FD78A-97DE-6845-8901-43D9074825A6}" srcOrd="0" destOrd="0" presId="urn:microsoft.com/office/officeart/2009/3/layout/RandomtoResultProcess"/>
    <dgm:cxn modelId="{E55094FB-825F-8F4A-A15F-B0BAA43F81D4}" type="presParOf" srcId="{0992C8EC-8A0A-414F-9194-BA7114E9A38C}" destId="{90350377-121E-5C47-8C83-C02A92845CAC}" srcOrd="1" destOrd="0" presId="urn:microsoft.com/office/officeart/2009/3/layout/RandomtoResultProcess"/>
    <dgm:cxn modelId="{9987D38D-AE80-F643-BFB5-6EC456E54F5C}" type="presParOf" srcId="{57540B9F-2977-8E4A-BEC1-33778BA4C787}" destId="{98BBB310-F6D9-4E4D-BC6A-789D08BC170B}" srcOrd="4" destOrd="0" presId="urn:microsoft.com/office/officeart/2009/3/layout/RandomtoResultProcess"/>
    <dgm:cxn modelId="{D62569CD-9096-4346-A248-17346350EF8C}" type="presParOf" srcId="{98BBB310-F6D9-4E4D-BC6A-789D08BC170B}" destId="{7EA94B3B-EF80-9A4A-92AE-D4C90D14C79C}" srcOrd="0" destOrd="0" presId="urn:microsoft.com/office/officeart/2009/3/layout/RandomtoResultProcess"/>
    <dgm:cxn modelId="{B2423835-849B-2745-9A5B-6199F73946FC}" type="presParOf" srcId="{98BBB310-F6D9-4E4D-BC6A-789D08BC170B}" destId="{4C9E35AA-AF2B-2649-8126-66854823DB5F}" srcOrd="1" destOrd="0" presId="urn:microsoft.com/office/officeart/2009/3/layout/RandomtoResultProcess"/>
    <dgm:cxn modelId="{2A703613-55FE-2B45-82C6-6C294782F674}" type="presParOf" srcId="{98BBB310-F6D9-4E4D-BC6A-789D08BC170B}" destId="{F9B73CE8-27D6-F54C-BC6F-09D953F52ED4}" srcOrd="2" destOrd="0" presId="urn:microsoft.com/office/officeart/2009/3/layout/RandomtoResultProcess"/>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06C2A-45A4-7341-9814-443D60E6DFD2}">
      <dsp:nvSpPr>
        <dsp:cNvPr id="0" name=""/>
        <dsp:cNvSpPr/>
      </dsp:nvSpPr>
      <dsp:spPr>
        <a:xfrm>
          <a:off x="2879928" y="555677"/>
          <a:ext cx="1134336" cy="48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Stakeholder </a:t>
          </a:r>
        </a:p>
        <a:p>
          <a:pPr marL="0" lvl="0" indent="0" algn="ctr" defTabSz="577850">
            <a:lnSpc>
              <a:spcPct val="90000"/>
            </a:lnSpc>
            <a:spcBef>
              <a:spcPct val="0"/>
            </a:spcBef>
            <a:spcAft>
              <a:spcPct val="35000"/>
            </a:spcAft>
            <a:buNone/>
          </a:pPr>
          <a:r>
            <a:rPr lang="en-US" sz="1300" kern="1200" dirty="0"/>
            <a:t>Input</a:t>
          </a:r>
        </a:p>
      </dsp:txBody>
      <dsp:txXfrm>
        <a:off x="2879928" y="555677"/>
        <a:ext cx="1134336" cy="484179"/>
      </dsp:txXfrm>
    </dsp:sp>
    <dsp:sp modelId="{3C6A394A-26C0-FD4B-A990-D61B0A26AC6C}">
      <dsp:nvSpPr>
        <dsp:cNvPr id="0" name=""/>
        <dsp:cNvSpPr/>
      </dsp:nvSpPr>
      <dsp:spPr>
        <a:xfrm>
          <a:off x="3656682" y="1544548"/>
          <a:ext cx="1469233" cy="907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3656682" y="1544548"/>
        <a:ext cx="1469233" cy="907115"/>
      </dsp:txXfrm>
    </dsp:sp>
    <dsp:sp modelId="{4E70E8E4-DBA6-CB45-9964-7A694C9D46C6}">
      <dsp:nvSpPr>
        <dsp:cNvPr id="0" name=""/>
        <dsp:cNvSpPr/>
      </dsp:nvSpPr>
      <dsp:spPr>
        <a:xfrm>
          <a:off x="2771498" y="472530"/>
          <a:ext cx="116870" cy="116870"/>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8C359C-7933-CD4E-8F46-DC36F6B1B222}">
      <dsp:nvSpPr>
        <dsp:cNvPr id="0" name=""/>
        <dsp:cNvSpPr/>
      </dsp:nvSpPr>
      <dsp:spPr>
        <a:xfrm>
          <a:off x="3167125" y="1332563"/>
          <a:ext cx="116870" cy="116870"/>
        </a:xfrm>
        <a:prstGeom prst="ellips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308911-49DA-5741-BF22-4D6B8D03C31C}">
      <dsp:nvSpPr>
        <dsp:cNvPr id="0" name=""/>
        <dsp:cNvSpPr/>
      </dsp:nvSpPr>
      <dsp:spPr>
        <a:xfrm>
          <a:off x="2829455" y="199748"/>
          <a:ext cx="183654" cy="183654"/>
        </a:xfrm>
        <a:prstGeom prst="ellipse">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A8DDA0-4F2A-A044-A94E-13CE4B5CA64B}">
      <dsp:nvSpPr>
        <dsp:cNvPr id="0" name=""/>
        <dsp:cNvSpPr/>
      </dsp:nvSpPr>
      <dsp:spPr>
        <a:xfrm>
          <a:off x="3134718" y="35479"/>
          <a:ext cx="116870" cy="116870"/>
        </a:xfrm>
        <a:prstGeom prst="ellips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CBD909-EB82-8040-9182-9E57F77E0C91}">
      <dsp:nvSpPr>
        <dsp:cNvPr id="0" name=""/>
        <dsp:cNvSpPr/>
      </dsp:nvSpPr>
      <dsp:spPr>
        <a:xfrm>
          <a:off x="3081229" y="193420"/>
          <a:ext cx="116870" cy="116870"/>
        </a:xfrm>
        <a:prstGeom prst="ellipse">
          <a:avLst/>
        </a:prstGeom>
        <a:solidFill>
          <a:schemeClr val="accent3">
            <a:hueOff val="602355"/>
            <a:satOff val="22222"/>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9B3E3A-D4F4-D64D-B66D-69C0AA49FDD8}">
      <dsp:nvSpPr>
        <dsp:cNvPr id="0" name=""/>
        <dsp:cNvSpPr/>
      </dsp:nvSpPr>
      <dsp:spPr>
        <a:xfrm>
          <a:off x="3827772" y="166078"/>
          <a:ext cx="116870" cy="116870"/>
        </a:xfrm>
        <a:prstGeom prst="ellips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D52283-E006-8D4D-9B71-063964B15D51}">
      <dsp:nvSpPr>
        <dsp:cNvPr id="0" name=""/>
        <dsp:cNvSpPr/>
      </dsp:nvSpPr>
      <dsp:spPr>
        <a:xfrm>
          <a:off x="3863794" y="347503"/>
          <a:ext cx="183654" cy="183654"/>
        </a:xfrm>
        <a:prstGeom prst="ellips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32FCFC-7C1B-5F44-A536-04A1149B5F54}">
      <dsp:nvSpPr>
        <dsp:cNvPr id="0" name=""/>
        <dsp:cNvSpPr/>
      </dsp:nvSpPr>
      <dsp:spPr>
        <a:xfrm>
          <a:off x="4080065" y="414806"/>
          <a:ext cx="116870" cy="116870"/>
        </a:xfrm>
        <a:prstGeom prst="ellipse">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34D367-79D8-BA4F-9951-0A742EEC0065}">
      <dsp:nvSpPr>
        <dsp:cNvPr id="0" name=""/>
        <dsp:cNvSpPr/>
      </dsp:nvSpPr>
      <dsp:spPr>
        <a:xfrm>
          <a:off x="4128881" y="699534"/>
          <a:ext cx="116870" cy="116870"/>
        </a:xfrm>
        <a:prstGeom prst="ellips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B466DC-7664-4840-AAF5-ECBA3CA1F8CF}">
      <dsp:nvSpPr>
        <dsp:cNvPr id="0" name=""/>
        <dsp:cNvSpPr/>
      </dsp:nvSpPr>
      <dsp:spPr>
        <a:xfrm>
          <a:off x="3298720" y="0"/>
          <a:ext cx="300524" cy="300524"/>
        </a:xfrm>
        <a:prstGeom prst="ellips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1BF170-E247-B44E-9035-5F1CA7D16730}">
      <dsp:nvSpPr>
        <dsp:cNvPr id="0" name=""/>
        <dsp:cNvSpPr/>
      </dsp:nvSpPr>
      <dsp:spPr>
        <a:xfrm>
          <a:off x="2666884" y="680292"/>
          <a:ext cx="116870" cy="116870"/>
        </a:xfrm>
        <a:prstGeom prst="ellips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80EF92-8807-6344-B974-59C39EB853A5}">
      <dsp:nvSpPr>
        <dsp:cNvPr id="0" name=""/>
        <dsp:cNvSpPr/>
      </dsp:nvSpPr>
      <dsp:spPr>
        <a:xfrm>
          <a:off x="2824206" y="809478"/>
          <a:ext cx="183654" cy="183654"/>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AA8840-3857-F540-B6AA-9EDCEEBADF67}">
      <dsp:nvSpPr>
        <dsp:cNvPr id="0" name=""/>
        <dsp:cNvSpPr/>
      </dsp:nvSpPr>
      <dsp:spPr>
        <a:xfrm>
          <a:off x="2869849" y="1076213"/>
          <a:ext cx="267133" cy="267133"/>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827F76-7E73-9144-950F-EBDBA8A587D3}">
      <dsp:nvSpPr>
        <dsp:cNvPr id="0" name=""/>
        <dsp:cNvSpPr/>
      </dsp:nvSpPr>
      <dsp:spPr>
        <a:xfrm>
          <a:off x="4040872" y="1103671"/>
          <a:ext cx="116870" cy="116870"/>
        </a:xfrm>
        <a:prstGeom prst="ellipse">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9E2C37-09C0-2F4B-8B40-E98B718B6A5D}">
      <dsp:nvSpPr>
        <dsp:cNvPr id="0" name=""/>
        <dsp:cNvSpPr/>
      </dsp:nvSpPr>
      <dsp:spPr>
        <a:xfrm>
          <a:off x="3371257" y="1190204"/>
          <a:ext cx="183654" cy="183654"/>
        </a:xfrm>
        <a:prstGeom prst="ellipse">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0E1109-9A80-F349-AEAE-CDC0A0496AE9}">
      <dsp:nvSpPr>
        <dsp:cNvPr id="0" name=""/>
        <dsp:cNvSpPr/>
      </dsp:nvSpPr>
      <dsp:spPr>
        <a:xfrm>
          <a:off x="3664922" y="36190"/>
          <a:ext cx="116870" cy="116870"/>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AE709F-6695-9F49-9071-CA0EB2CA600D}">
      <dsp:nvSpPr>
        <dsp:cNvPr id="0" name=""/>
        <dsp:cNvSpPr/>
      </dsp:nvSpPr>
      <dsp:spPr>
        <a:xfrm>
          <a:off x="3692857" y="1118169"/>
          <a:ext cx="267133" cy="267133"/>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D42644-CE22-AB4B-B118-16E1631E02F7}">
      <dsp:nvSpPr>
        <dsp:cNvPr id="0" name=""/>
        <dsp:cNvSpPr/>
      </dsp:nvSpPr>
      <dsp:spPr>
        <a:xfrm>
          <a:off x="3992834" y="850887"/>
          <a:ext cx="183654" cy="183654"/>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B5F1FC-F6C2-654A-9F03-76FC402D043A}">
      <dsp:nvSpPr>
        <dsp:cNvPr id="0" name=""/>
        <dsp:cNvSpPr/>
      </dsp:nvSpPr>
      <dsp:spPr>
        <a:xfrm>
          <a:off x="5859956" y="178534"/>
          <a:ext cx="539366" cy="1029708"/>
        </a:xfrm>
        <a:prstGeom prst="chevron">
          <a:avLst>
            <a:gd name="adj" fmla="val 62310"/>
          </a:avLst>
        </a:prstGeom>
        <a:solidFill>
          <a:schemeClr val="accent4">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681FD78A-97DE-6845-8901-43D9074825A6}">
      <dsp:nvSpPr>
        <dsp:cNvPr id="0" name=""/>
        <dsp:cNvSpPr/>
      </dsp:nvSpPr>
      <dsp:spPr>
        <a:xfrm>
          <a:off x="5216930" y="196420"/>
          <a:ext cx="539366" cy="1029708"/>
        </a:xfrm>
        <a:prstGeom prst="chevron">
          <a:avLst>
            <a:gd name="adj" fmla="val 62310"/>
          </a:avLst>
        </a:prstGeom>
        <a:solidFill>
          <a:schemeClr val="accent4">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7EA94B3B-EF80-9A4A-92AE-D4C90D14C79C}">
      <dsp:nvSpPr>
        <dsp:cNvPr id="0" name=""/>
        <dsp:cNvSpPr/>
      </dsp:nvSpPr>
      <dsp:spPr>
        <a:xfrm>
          <a:off x="6535762" y="74360"/>
          <a:ext cx="1350626" cy="1289397"/>
        </a:xfrm>
        <a:prstGeom prst="ellipse">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t>DISTRICT</a:t>
          </a:r>
        </a:p>
        <a:p>
          <a:pPr marL="0" lvl="0" indent="0" algn="ctr" defTabSz="533400">
            <a:lnSpc>
              <a:spcPct val="90000"/>
            </a:lnSpc>
            <a:spcBef>
              <a:spcPct val="0"/>
            </a:spcBef>
            <a:spcAft>
              <a:spcPct val="35000"/>
            </a:spcAft>
            <a:buNone/>
          </a:pPr>
          <a:r>
            <a:rPr lang="en-US" sz="1200" kern="1200" dirty="0"/>
            <a:t>Improvement </a:t>
          </a:r>
        </a:p>
        <a:p>
          <a:pPr marL="0" lvl="0" indent="0" algn="ctr" defTabSz="533400">
            <a:lnSpc>
              <a:spcPct val="90000"/>
            </a:lnSpc>
            <a:spcBef>
              <a:spcPct val="0"/>
            </a:spcBef>
            <a:spcAft>
              <a:spcPct val="35000"/>
            </a:spcAft>
            <a:buNone/>
          </a:pPr>
          <a:r>
            <a:rPr lang="en-US" sz="1200" kern="1200" dirty="0"/>
            <a:t>Plan</a:t>
          </a:r>
        </a:p>
      </dsp:txBody>
      <dsp:txXfrm>
        <a:off x="6733557" y="263188"/>
        <a:ext cx="955036" cy="911741"/>
      </dsp:txXfrm>
    </dsp:sp>
    <dsp:sp modelId="{4C9E35AA-AF2B-2649-8126-66854823DB5F}">
      <dsp:nvSpPr>
        <dsp:cNvPr id="0" name=""/>
        <dsp:cNvSpPr/>
      </dsp:nvSpPr>
      <dsp:spPr>
        <a:xfrm>
          <a:off x="1680459" y="1644811"/>
          <a:ext cx="992085" cy="806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66725">
            <a:lnSpc>
              <a:spcPct val="100000"/>
            </a:lnSpc>
            <a:spcBef>
              <a:spcPct val="0"/>
            </a:spcBef>
            <a:spcAft>
              <a:spcPts val="0"/>
            </a:spcAft>
            <a:buNone/>
          </a:pPr>
          <a:r>
            <a:rPr lang="en-US" sz="1050" kern="1200" dirty="0"/>
            <a:t>Analysis of Preliminary STAAR Results</a:t>
          </a:r>
        </a:p>
        <a:p>
          <a:pPr marL="0" lvl="0" indent="0" algn="ctr" defTabSz="466725">
            <a:lnSpc>
              <a:spcPct val="100000"/>
            </a:lnSpc>
            <a:spcBef>
              <a:spcPct val="0"/>
            </a:spcBef>
            <a:spcAft>
              <a:spcPts val="0"/>
            </a:spcAft>
            <a:buNone/>
          </a:pPr>
          <a:r>
            <a:rPr lang="en-US" sz="1050" kern="1200" dirty="0"/>
            <a:t>&amp;</a:t>
          </a:r>
        </a:p>
        <a:p>
          <a:pPr marL="0" lvl="0" indent="0" algn="ctr" defTabSz="466725">
            <a:lnSpc>
              <a:spcPct val="100000"/>
            </a:lnSpc>
            <a:spcBef>
              <a:spcPct val="0"/>
            </a:spcBef>
            <a:spcAft>
              <a:spcPts val="0"/>
            </a:spcAft>
            <a:buNone/>
          </a:pPr>
          <a:r>
            <a:rPr lang="en-US" sz="1050" kern="1200" dirty="0"/>
            <a:t>Program</a:t>
          </a:r>
        </a:p>
        <a:p>
          <a:pPr marL="0" lvl="0" indent="0" algn="ctr" defTabSz="466725">
            <a:lnSpc>
              <a:spcPct val="100000"/>
            </a:lnSpc>
            <a:spcBef>
              <a:spcPct val="0"/>
            </a:spcBef>
            <a:spcAft>
              <a:spcPts val="0"/>
            </a:spcAft>
            <a:buNone/>
          </a:pPr>
          <a:r>
            <a:rPr lang="en-US" sz="1050" kern="1200" dirty="0"/>
            <a:t>Evaluations</a:t>
          </a:r>
        </a:p>
      </dsp:txBody>
      <dsp:txXfrm>
        <a:off x="1680459" y="1644811"/>
        <a:ext cx="992085" cy="806852"/>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49EA84-D44B-FB40-A4CA-EE0DEF01CDB4}" type="datetimeFigureOut">
              <a:rPr lang="en-US" smtClean="0"/>
              <a:t>5/5/23</a:t>
            </a:fld>
            <a:endParaRPr lang="en-US"/>
          </a:p>
        </p:txBody>
      </p:sp>
      <p:sp>
        <p:nvSpPr>
          <p:cNvPr id="4" name="Slide Image Placeholder 3"/>
          <p:cNvSpPr>
            <a:spLocks noGrp="1" noRot="1" noChangeAspect="1"/>
          </p:cNvSpPr>
          <p:nvPr>
            <p:ph type="sldImg" idx="2"/>
          </p:nvPr>
        </p:nvSpPr>
        <p:spPr>
          <a:xfrm>
            <a:off x="1250950" y="1143000"/>
            <a:ext cx="435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02D5B5-B9D3-4542-92A7-852580DC0110}" type="slidenum">
              <a:rPr lang="en-US" smtClean="0"/>
              <a:t>‹#›</a:t>
            </a:fld>
            <a:endParaRPr lang="en-US"/>
          </a:p>
        </p:txBody>
      </p:sp>
    </p:spTree>
    <p:extLst>
      <p:ext uri="{BB962C8B-B14F-4D97-AF65-F5344CB8AC3E}">
        <p14:creationId xmlns:p14="http://schemas.microsoft.com/office/powerpoint/2010/main" val="2261510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1143000"/>
            <a:ext cx="43561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02D5B5-B9D3-4542-92A7-852580DC0110}" type="slidenum">
              <a:rPr lang="en-US" smtClean="0"/>
              <a:t>4</a:t>
            </a:fld>
            <a:endParaRPr lang="en-US"/>
          </a:p>
        </p:txBody>
      </p:sp>
    </p:spTree>
    <p:extLst>
      <p:ext uri="{BB962C8B-B14F-4D97-AF65-F5344CB8AC3E}">
        <p14:creationId xmlns:p14="http://schemas.microsoft.com/office/powerpoint/2010/main" val="247658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272011"/>
            <a:ext cx="9326880" cy="2705947"/>
          </a:xfrm>
        </p:spPr>
        <p:txBody>
          <a:bodyPr anchor="b"/>
          <a:lstStyle>
            <a:lvl1pPr algn="ctr">
              <a:defRPr sz="6800"/>
            </a:lvl1pPr>
          </a:lstStyle>
          <a:p>
            <a:r>
              <a:rPr lang="en-US"/>
              <a:t>Click to edit Master title style</a:t>
            </a:r>
            <a:endParaRPr lang="en-US" dirty="0"/>
          </a:p>
        </p:txBody>
      </p:sp>
      <p:sp>
        <p:nvSpPr>
          <p:cNvPr id="3" name="Subtitle 2"/>
          <p:cNvSpPr>
            <a:spLocks noGrp="1"/>
          </p:cNvSpPr>
          <p:nvPr>
            <p:ph type="subTitle" idx="1"/>
          </p:nvPr>
        </p:nvSpPr>
        <p:spPr>
          <a:xfrm>
            <a:off x="1371600" y="4082310"/>
            <a:ext cx="8229600" cy="1876530"/>
          </a:xfrm>
        </p:spPr>
        <p:txBody>
          <a:bodyPr/>
          <a:lstStyle>
            <a:lvl1pPr marL="0" indent="0" algn="ctr">
              <a:buNone/>
              <a:defRPr sz="2720"/>
            </a:lvl1pPr>
            <a:lvl2pPr marL="518145" indent="0" algn="ctr">
              <a:buNone/>
              <a:defRPr sz="2267"/>
            </a:lvl2pPr>
            <a:lvl3pPr marL="1036290" indent="0" algn="ctr">
              <a:buNone/>
              <a:defRPr sz="2040"/>
            </a:lvl3pPr>
            <a:lvl4pPr marL="1554434" indent="0" algn="ctr">
              <a:buNone/>
              <a:defRPr sz="1813"/>
            </a:lvl4pPr>
            <a:lvl5pPr marL="2072579" indent="0" algn="ctr">
              <a:buNone/>
              <a:defRPr sz="1813"/>
            </a:lvl5pPr>
            <a:lvl6pPr marL="2590724" indent="0" algn="ctr">
              <a:buNone/>
              <a:defRPr sz="1813"/>
            </a:lvl6pPr>
            <a:lvl7pPr marL="3108869" indent="0" algn="ctr">
              <a:buNone/>
              <a:defRPr sz="1813"/>
            </a:lvl7pPr>
            <a:lvl8pPr marL="3627013" indent="0" algn="ctr">
              <a:buNone/>
              <a:defRPr sz="1813"/>
            </a:lvl8pPr>
            <a:lvl9pPr marL="4145158" indent="0" algn="ctr">
              <a:buNone/>
              <a:defRPr sz="181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EFFA98-831C-D847-B686-1377F880E97B}" type="datetime1">
              <a:rPr lang="en-US" smtClean="0"/>
              <a:t>5/5/23</a:t>
            </a:fld>
            <a:endParaRPr lang="en-US"/>
          </a:p>
        </p:txBody>
      </p:sp>
      <p:sp>
        <p:nvSpPr>
          <p:cNvPr id="5" name="Footer Placeholder 4"/>
          <p:cNvSpPr>
            <a:spLocks noGrp="1"/>
          </p:cNvSpPr>
          <p:nvPr>
            <p:ph type="ftr" sz="quarter" idx="11"/>
          </p:nvPr>
        </p:nvSpPr>
        <p:spPr/>
        <p:txBody>
          <a:bodyPr/>
          <a:lstStyle/>
          <a:p>
            <a:r>
              <a:rPr lang="en-US"/>
              <a:t>XXX ISD</a:t>
            </a:r>
          </a:p>
        </p:txBody>
      </p:sp>
      <p:sp>
        <p:nvSpPr>
          <p:cNvPr id="6" name="Slide Number Placeholder 5"/>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2536771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6143A-EB03-534E-9ADF-BAA2805A6F64}" type="datetime1">
              <a:rPr lang="en-US" smtClean="0"/>
              <a:t>5/5/23</a:t>
            </a:fld>
            <a:endParaRPr lang="en-US"/>
          </a:p>
        </p:txBody>
      </p:sp>
      <p:sp>
        <p:nvSpPr>
          <p:cNvPr id="5" name="Footer Placeholder 4"/>
          <p:cNvSpPr>
            <a:spLocks noGrp="1"/>
          </p:cNvSpPr>
          <p:nvPr>
            <p:ph type="ftr" sz="quarter" idx="11"/>
          </p:nvPr>
        </p:nvSpPr>
        <p:spPr/>
        <p:txBody>
          <a:bodyPr/>
          <a:lstStyle/>
          <a:p>
            <a:r>
              <a:rPr lang="en-US"/>
              <a:t>XXX ISD</a:t>
            </a:r>
          </a:p>
        </p:txBody>
      </p:sp>
      <p:sp>
        <p:nvSpPr>
          <p:cNvPr id="6" name="Slide Number Placeholder 5"/>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148172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1" y="413808"/>
            <a:ext cx="2366010"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1" y="413808"/>
            <a:ext cx="6960870"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99485E-4BB1-1A43-B778-FD3B4F9F463C}" type="datetime1">
              <a:rPr lang="en-US" smtClean="0"/>
              <a:t>5/5/23</a:t>
            </a:fld>
            <a:endParaRPr lang="en-US"/>
          </a:p>
        </p:txBody>
      </p:sp>
      <p:sp>
        <p:nvSpPr>
          <p:cNvPr id="5" name="Footer Placeholder 4"/>
          <p:cNvSpPr>
            <a:spLocks noGrp="1"/>
          </p:cNvSpPr>
          <p:nvPr>
            <p:ph type="ftr" sz="quarter" idx="11"/>
          </p:nvPr>
        </p:nvSpPr>
        <p:spPr/>
        <p:txBody>
          <a:bodyPr/>
          <a:lstStyle/>
          <a:p>
            <a:r>
              <a:rPr lang="en-US"/>
              <a:t>XXX ISD</a:t>
            </a:r>
          </a:p>
        </p:txBody>
      </p:sp>
      <p:sp>
        <p:nvSpPr>
          <p:cNvPr id="6" name="Slide Number Placeholder 5"/>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345065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B3D781-7065-3549-AC3B-347C2D8F646E}" type="datetime1">
              <a:rPr lang="en-US" smtClean="0"/>
              <a:t>5/5/23</a:t>
            </a:fld>
            <a:endParaRPr lang="en-US"/>
          </a:p>
        </p:txBody>
      </p:sp>
      <p:sp>
        <p:nvSpPr>
          <p:cNvPr id="5" name="Footer Placeholder 4"/>
          <p:cNvSpPr>
            <a:spLocks noGrp="1"/>
          </p:cNvSpPr>
          <p:nvPr>
            <p:ph type="ftr" sz="quarter" idx="11"/>
          </p:nvPr>
        </p:nvSpPr>
        <p:spPr/>
        <p:txBody>
          <a:bodyPr/>
          <a:lstStyle/>
          <a:p>
            <a:r>
              <a:rPr lang="en-US"/>
              <a:t>XXX ISD</a:t>
            </a:r>
          </a:p>
        </p:txBody>
      </p:sp>
      <p:sp>
        <p:nvSpPr>
          <p:cNvPr id="6" name="Slide Number Placeholder 5"/>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391511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6" y="1937705"/>
            <a:ext cx="9464040" cy="3233102"/>
          </a:xfrm>
        </p:spPr>
        <p:txBody>
          <a:bodyPr anchor="b"/>
          <a:lstStyle>
            <a:lvl1pPr>
              <a:defRPr sz="6800"/>
            </a:lvl1pPr>
          </a:lstStyle>
          <a:p>
            <a:r>
              <a:rPr lang="en-US"/>
              <a:t>Click to edit Master title style</a:t>
            </a:r>
            <a:endParaRPr lang="en-US" dirty="0"/>
          </a:p>
        </p:txBody>
      </p:sp>
      <p:sp>
        <p:nvSpPr>
          <p:cNvPr id="3" name="Text Placeholder 2"/>
          <p:cNvSpPr>
            <a:spLocks noGrp="1"/>
          </p:cNvSpPr>
          <p:nvPr>
            <p:ph type="body" idx="1"/>
          </p:nvPr>
        </p:nvSpPr>
        <p:spPr>
          <a:xfrm>
            <a:off x="748666" y="5201393"/>
            <a:ext cx="9464040" cy="1700212"/>
          </a:xfrm>
        </p:spPr>
        <p:txBody>
          <a:bodyPr/>
          <a:lstStyle>
            <a:lvl1pPr marL="0" indent="0">
              <a:buNone/>
              <a:defRPr sz="2720">
                <a:solidFill>
                  <a:schemeClr val="tx1"/>
                </a:solidFill>
              </a:defRPr>
            </a:lvl1pPr>
            <a:lvl2pPr marL="518145" indent="0">
              <a:buNone/>
              <a:defRPr sz="2267">
                <a:solidFill>
                  <a:schemeClr val="tx1">
                    <a:tint val="75000"/>
                  </a:schemeClr>
                </a:solidFill>
              </a:defRPr>
            </a:lvl2pPr>
            <a:lvl3pPr marL="1036290" indent="0">
              <a:buNone/>
              <a:defRPr sz="2040">
                <a:solidFill>
                  <a:schemeClr val="tx1">
                    <a:tint val="75000"/>
                  </a:schemeClr>
                </a:solidFill>
              </a:defRPr>
            </a:lvl3pPr>
            <a:lvl4pPr marL="1554434" indent="0">
              <a:buNone/>
              <a:defRPr sz="1813">
                <a:solidFill>
                  <a:schemeClr val="tx1">
                    <a:tint val="75000"/>
                  </a:schemeClr>
                </a:solidFill>
              </a:defRPr>
            </a:lvl4pPr>
            <a:lvl5pPr marL="2072579" indent="0">
              <a:buNone/>
              <a:defRPr sz="1813">
                <a:solidFill>
                  <a:schemeClr val="tx1">
                    <a:tint val="75000"/>
                  </a:schemeClr>
                </a:solidFill>
              </a:defRPr>
            </a:lvl5pPr>
            <a:lvl6pPr marL="2590724" indent="0">
              <a:buNone/>
              <a:defRPr sz="1813">
                <a:solidFill>
                  <a:schemeClr val="tx1">
                    <a:tint val="75000"/>
                  </a:schemeClr>
                </a:solidFill>
              </a:defRPr>
            </a:lvl6pPr>
            <a:lvl7pPr marL="3108869" indent="0">
              <a:buNone/>
              <a:defRPr sz="1813">
                <a:solidFill>
                  <a:schemeClr val="tx1">
                    <a:tint val="75000"/>
                  </a:schemeClr>
                </a:solidFill>
              </a:defRPr>
            </a:lvl7pPr>
            <a:lvl8pPr marL="3627013" indent="0">
              <a:buNone/>
              <a:defRPr sz="1813">
                <a:solidFill>
                  <a:schemeClr val="tx1">
                    <a:tint val="75000"/>
                  </a:schemeClr>
                </a:solidFill>
              </a:defRPr>
            </a:lvl8pPr>
            <a:lvl9pPr marL="4145158" indent="0">
              <a:buNone/>
              <a:defRPr sz="181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5B65EC-390B-094F-A859-58289C6BAF2B}" type="datetime1">
              <a:rPr lang="en-US" smtClean="0"/>
              <a:t>5/5/23</a:t>
            </a:fld>
            <a:endParaRPr lang="en-US"/>
          </a:p>
        </p:txBody>
      </p:sp>
      <p:sp>
        <p:nvSpPr>
          <p:cNvPr id="5" name="Footer Placeholder 4"/>
          <p:cNvSpPr>
            <a:spLocks noGrp="1"/>
          </p:cNvSpPr>
          <p:nvPr>
            <p:ph type="ftr" sz="quarter" idx="11"/>
          </p:nvPr>
        </p:nvSpPr>
        <p:spPr/>
        <p:txBody>
          <a:bodyPr/>
          <a:lstStyle/>
          <a:p>
            <a:r>
              <a:rPr lang="en-US"/>
              <a:t>XXX ISD</a:t>
            </a:r>
          </a:p>
        </p:txBody>
      </p:sp>
      <p:sp>
        <p:nvSpPr>
          <p:cNvPr id="6" name="Slide Number Placeholder 5"/>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1919932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2069042"/>
            <a:ext cx="466344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2069042"/>
            <a:ext cx="466344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1949C8-2FD4-EF44-8D30-76076F4C69A9}" type="datetime1">
              <a:rPr lang="en-US" smtClean="0"/>
              <a:t>5/5/23</a:t>
            </a:fld>
            <a:endParaRPr lang="en-US"/>
          </a:p>
        </p:txBody>
      </p:sp>
      <p:sp>
        <p:nvSpPr>
          <p:cNvPr id="6" name="Footer Placeholder 5"/>
          <p:cNvSpPr>
            <a:spLocks noGrp="1"/>
          </p:cNvSpPr>
          <p:nvPr>
            <p:ph type="ftr" sz="quarter" idx="11"/>
          </p:nvPr>
        </p:nvSpPr>
        <p:spPr/>
        <p:txBody>
          <a:bodyPr/>
          <a:lstStyle/>
          <a:p>
            <a:r>
              <a:rPr lang="en-US"/>
              <a:t>XXX ISD</a:t>
            </a:r>
          </a:p>
        </p:txBody>
      </p:sp>
      <p:sp>
        <p:nvSpPr>
          <p:cNvPr id="7" name="Slide Number Placeholder 6"/>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1525769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413810"/>
            <a:ext cx="946404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1905318"/>
            <a:ext cx="4642008" cy="933767"/>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Click to edit Master text styles</a:t>
            </a:r>
          </a:p>
        </p:txBody>
      </p:sp>
      <p:sp>
        <p:nvSpPr>
          <p:cNvPr id="4" name="Content Placeholder 3"/>
          <p:cNvSpPr>
            <a:spLocks noGrp="1"/>
          </p:cNvSpPr>
          <p:nvPr>
            <p:ph sz="half" idx="2"/>
          </p:nvPr>
        </p:nvSpPr>
        <p:spPr>
          <a:xfrm>
            <a:off x="755810" y="2839085"/>
            <a:ext cx="4642008"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1" y="1905318"/>
            <a:ext cx="4664869" cy="933767"/>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Click to edit Master text styles</a:t>
            </a:r>
          </a:p>
        </p:txBody>
      </p:sp>
      <p:sp>
        <p:nvSpPr>
          <p:cNvPr id="6" name="Content Placeholder 5"/>
          <p:cNvSpPr>
            <a:spLocks noGrp="1"/>
          </p:cNvSpPr>
          <p:nvPr>
            <p:ph sz="quarter" idx="4"/>
          </p:nvPr>
        </p:nvSpPr>
        <p:spPr>
          <a:xfrm>
            <a:off x="5554981" y="2839085"/>
            <a:ext cx="4664869"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1D8AA6-F6BD-F84F-9AF5-58F04C5AF85D}" type="datetime1">
              <a:rPr lang="en-US" smtClean="0"/>
              <a:t>5/5/23</a:t>
            </a:fld>
            <a:endParaRPr lang="en-US"/>
          </a:p>
        </p:txBody>
      </p:sp>
      <p:sp>
        <p:nvSpPr>
          <p:cNvPr id="8" name="Footer Placeholder 7"/>
          <p:cNvSpPr>
            <a:spLocks noGrp="1"/>
          </p:cNvSpPr>
          <p:nvPr>
            <p:ph type="ftr" sz="quarter" idx="11"/>
          </p:nvPr>
        </p:nvSpPr>
        <p:spPr/>
        <p:txBody>
          <a:bodyPr/>
          <a:lstStyle/>
          <a:p>
            <a:r>
              <a:rPr lang="en-US"/>
              <a:t>XXX ISD</a:t>
            </a:r>
          </a:p>
        </p:txBody>
      </p:sp>
      <p:sp>
        <p:nvSpPr>
          <p:cNvPr id="9" name="Slide Number Placeholder 8"/>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71959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EDB992-E012-5640-8D30-FE18F4D0E2AB}" type="datetime1">
              <a:rPr lang="en-US" smtClean="0"/>
              <a:t>5/5/23</a:t>
            </a:fld>
            <a:endParaRPr lang="en-US"/>
          </a:p>
        </p:txBody>
      </p:sp>
      <p:sp>
        <p:nvSpPr>
          <p:cNvPr id="4" name="Footer Placeholder 3"/>
          <p:cNvSpPr>
            <a:spLocks noGrp="1"/>
          </p:cNvSpPr>
          <p:nvPr>
            <p:ph type="ftr" sz="quarter" idx="11"/>
          </p:nvPr>
        </p:nvSpPr>
        <p:spPr/>
        <p:txBody>
          <a:bodyPr/>
          <a:lstStyle/>
          <a:p>
            <a:r>
              <a:rPr lang="en-US"/>
              <a:t>XXX ISD</a:t>
            </a:r>
          </a:p>
        </p:txBody>
      </p:sp>
      <p:sp>
        <p:nvSpPr>
          <p:cNvPr id="5" name="Slide Number Placeholder 4"/>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428503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9F0E2-3D91-354B-9F6D-10B5FB9EC6CA}" type="datetime1">
              <a:rPr lang="en-US" smtClean="0"/>
              <a:t>5/5/23</a:t>
            </a:fld>
            <a:endParaRPr lang="en-US"/>
          </a:p>
        </p:txBody>
      </p:sp>
      <p:sp>
        <p:nvSpPr>
          <p:cNvPr id="3" name="Footer Placeholder 2"/>
          <p:cNvSpPr>
            <a:spLocks noGrp="1"/>
          </p:cNvSpPr>
          <p:nvPr>
            <p:ph type="ftr" sz="quarter" idx="11"/>
          </p:nvPr>
        </p:nvSpPr>
        <p:spPr/>
        <p:txBody>
          <a:bodyPr/>
          <a:lstStyle/>
          <a:p>
            <a:r>
              <a:rPr lang="en-US"/>
              <a:t>XXX ISD</a:t>
            </a:r>
          </a:p>
        </p:txBody>
      </p:sp>
      <p:sp>
        <p:nvSpPr>
          <p:cNvPr id="4" name="Slide Number Placeholder 3"/>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389841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518160"/>
            <a:ext cx="3539014" cy="1813560"/>
          </a:xfrm>
        </p:spPr>
        <p:txBody>
          <a:bodyPr anchor="b"/>
          <a:lstStyle>
            <a:lvl1pPr>
              <a:defRPr sz="3627"/>
            </a:lvl1pPr>
          </a:lstStyle>
          <a:p>
            <a:r>
              <a:rPr lang="en-US"/>
              <a:t>Click to edit Master title style</a:t>
            </a:r>
            <a:endParaRPr lang="en-US" dirty="0"/>
          </a:p>
        </p:txBody>
      </p:sp>
      <p:sp>
        <p:nvSpPr>
          <p:cNvPr id="3" name="Content Placeholder 2"/>
          <p:cNvSpPr>
            <a:spLocks noGrp="1"/>
          </p:cNvSpPr>
          <p:nvPr>
            <p:ph idx="1"/>
          </p:nvPr>
        </p:nvSpPr>
        <p:spPr>
          <a:xfrm>
            <a:off x="4664869" y="1119083"/>
            <a:ext cx="5554980" cy="5523442"/>
          </a:xfrm>
        </p:spPr>
        <p:txBody>
          <a:bodyPr/>
          <a:lstStyle>
            <a:lvl1pPr>
              <a:defRPr sz="3627"/>
            </a:lvl1pPr>
            <a:lvl2pPr>
              <a:defRPr sz="3173"/>
            </a:lvl2pPr>
            <a:lvl3pPr>
              <a:defRPr sz="2720"/>
            </a:lvl3pPr>
            <a:lvl4pPr>
              <a:defRPr sz="2267"/>
            </a:lvl4pPr>
            <a:lvl5pPr>
              <a:defRPr sz="2267"/>
            </a:lvl5pPr>
            <a:lvl6pPr>
              <a:defRPr sz="2267"/>
            </a:lvl6pPr>
            <a:lvl7pPr>
              <a:defRPr sz="2267"/>
            </a:lvl7pPr>
            <a:lvl8pPr>
              <a:defRPr sz="2267"/>
            </a:lvl8pPr>
            <a:lvl9pPr>
              <a:defRPr sz="2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09" y="2331720"/>
            <a:ext cx="3539014"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a:t>Click to edit Master text styles</a:t>
            </a:r>
          </a:p>
        </p:txBody>
      </p:sp>
      <p:sp>
        <p:nvSpPr>
          <p:cNvPr id="5" name="Date Placeholder 4"/>
          <p:cNvSpPr>
            <a:spLocks noGrp="1"/>
          </p:cNvSpPr>
          <p:nvPr>
            <p:ph type="dt" sz="half" idx="10"/>
          </p:nvPr>
        </p:nvSpPr>
        <p:spPr/>
        <p:txBody>
          <a:bodyPr/>
          <a:lstStyle/>
          <a:p>
            <a:fld id="{9CA6B00F-0ABB-C849-A919-66594E74169C}" type="datetime1">
              <a:rPr lang="en-US" smtClean="0"/>
              <a:t>5/5/23</a:t>
            </a:fld>
            <a:endParaRPr lang="en-US"/>
          </a:p>
        </p:txBody>
      </p:sp>
      <p:sp>
        <p:nvSpPr>
          <p:cNvPr id="6" name="Footer Placeholder 5"/>
          <p:cNvSpPr>
            <a:spLocks noGrp="1"/>
          </p:cNvSpPr>
          <p:nvPr>
            <p:ph type="ftr" sz="quarter" idx="11"/>
          </p:nvPr>
        </p:nvSpPr>
        <p:spPr/>
        <p:txBody>
          <a:bodyPr/>
          <a:lstStyle/>
          <a:p>
            <a:r>
              <a:rPr lang="en-US"/>
              <a:t>XXX ISD</a:t>
            </a:r>
          </a:p>
        </p:txBody>
      </p:sp>
      <p:sp>
        <p:nvSpPr>
          <p:cNvPr id="7" name="Slide Number Placeholder 6"/>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3512272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518160"/>
            <a:ext cx="3539014" cy="1813560"/>
          </a:xfrm>
        </p:spPr>
        <p:txBody>
          <a:bodyPr anchor="b"/>
          <a:lstStyle>
            <a:lvl1pPr>
              <a:defRPr sz="36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1119083"/>
            <a:ext cx="5554980" cy="5523442"/>
          </a:xfrm>
        </p:spPr>
        <p:txBody>
          <a:bodyPr anchor="t"/>
          <a:lstStyle>
            <a:lvl1pPr marL="0" indent="0">
              <a:buNone/>
              <a:defRPr sz="3627"/>
            </a:lvl1pPr>
            <a:lvl2pPr marL="518145" indent="0">
              <a:buNone/>
              <a:defRPr sz="3173"/>
            </a:lvl2pPr>
            <a:lvl3pPr marL="1036290" indent="0">
              <a:buNone/>
              <a:defRPr sz="2720"/>
            </a:lvl3pPr>
            <a:lvl4pPr marL="1554434" indent="0">
              <a:buNone/>
              <a:defRPr sz="2267"/>
            </a:lvl4pPr>
            <a:lvl5pPr marL="2072579" indent="0">
              <a:buNone/>
              <a:defRPr sz="2267"/>
            </a:lvl5pPr>
            <a:lvl6pPr marL="2590724" indent="0">
              <a:buNone/>
              <a:defRPr sz="2267"/>
            </a:lvl6pPr>
            <a:lvl7pPr marL="3108869" indent="0">
              <a:buNone/>
              <a:defRPr sz="2267"/>
            </a:lvl7pPr>
            <a:lvl8pPr marL="3627013" indent="0">
              <a:buNone/>
              <a:defRPr sz="2267"/>
            </a:lvl8pPr>
            <a:lvl9pPr marL="4145158" indent="0">
              <a:buNone/>
              <a:defRPr sz="2267"/>
            </a:lvl9pPr>
          </a:lstStyle>
          <a:p>
            <a:r>
              <a:rPr lang="en-US"/>
              <a:t>Click icon to add picture</a:t>
            </a:r>
            <a:endParaRPr lang="en-US" dirty="0"/>
          </a:p>
        </p:txBody>
      </p:sp>
      <p:sp>
        <p:nvSpPr>
          <p:cNvPr id="4" name="Text Placeholder 3"/>
          <p:cNvSpPr>
            <a:spLocks noGrp="1"/>
          </p:cNvSpPr>
          <p:nvPr>
            <p:ph type="body" sz="half" idx="2"/>
          </p:nvPr>
        </p:nvSpPr>
        <p:spPr>
          <a:xfrm>
            <a:off x="755809" y="2331720"/>
            <a:ext cx="3539014"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a:t>Click to edit Master text styles</a:t>
            </a:r>
          </a:p>
        </p:txBody>
      </p:sp>
      <p:sp>
        <p:nvSpPr>
          <p:cNvPr id="5" name="Date Placeholder 4"/>
          <p:cNvSpPr>
            <a:spLocks noGrp="1"/>
          </p:cNvSpPr>
          <p:nvPr>
            <p:ph type="dt" sz="half" idx="10"/>
          </p:nvPr>
        </p:nvSpPr>
        <p:spPr/>
        <p:txBody>
          <a:bodyPr/>
          <a:lstStyle/>
          <a:p>
            <a:fld id="{65BA8377-21CE-A64D-AEF7-AF033427046E}" type="datetime1">
              <a:rPr lang="en-US" smtClean="0"/>
              <a:t>5/5/23</a:t>
            </a:fld>
            <a:endParaRPr lang="en-US"/>
          </a:p>
        </p:txBody>
      </p:sp>
      <p:sp>
        <p:nvSpPr>
          <p:cNvPr id="6" name="Footer Placeholder 5"/>
          <p:cNvSpPr>
            <a:spLocks noGrp="1"/>
          </p:cNvSpPr>
          <p:nvPr>
            <p:ph type="ftr" sz="quarter" idx="11"/>
          </p:nvPr>
        </p:nvSpPr>
        <p:spPr/>
        <p:txBody>
          <a:bodyPr/>
          <a:lstStyle/>
          <a:p>
            <a:r>
              <a:rPr lang="en-US"/>
              <a:t>XXX ISD</a:t>
            </a:r>
          </a:p>
        </p:txBody>
      </p:sp>
      <p:sp>
        <p:nvSpPr>
          <p:cNvPr id="7" name="Slide Number Placeholder 6"/>
          <p:cNvSpPr>
            <a:spLocks noGrp="1"/>
          </p:cNvSpPr>
          <p:nvPr>
            <p:ph type="sldNum" sz="quarter" idx="12"/>
          </p:nvPr>
        </p:nvSpPr>
        <p:spPr/>
        <p:txBody>
          <a:bodyPr/>
          <a:lstStyle/>
          <a:p>
            <a:fld id="{36DFAC85-E417-0141-A67B-5A0D102C57B2}" type="slidenum">
              <a:rPr lang="en-US" smtClean="0"/>
              <a:t>‹#›</a:t>
            </a:fld>
            <a:endParaRPr lang="en-US"/>
          </a:p>
        </p:txBody>
      </p:sp>
    </p:spTree>
    <p:extLst>
      <p:ext uri="{BB962C8B-B14F-4D97-AF65-F5344CB8AC3E}">
        <p14:creationId xmlns:p14="http://schemas.microsoft.com/office/powerpoint/2010/main" val="263762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413810"/>
            <a:ext cx="946404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2069042"/>
            <a:ext cx="946404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7203865"/>
            <a:ext cx="2468880" cy="413808"/>
          </a:xfrm>
          <a:prstGeom prst="rect">
            <a:avLst/>
          </a:prstGeom>
        </p:spPr>
        <p:txBody>
          <a:bodyPr vert="horz" lIns="91440" tIns="45720" rIns="91440" bIns="45720" rtlCol="0" anchor="ctr"/>
          <a:lstStyle>
            <a:lvl1pPr algn="l">
              <a:defRPr sz="1360">
                <a:solidFill>
                  <a:schemeClr val="tx1">
                    <a:tint val="75000"/>
                  </a:schemeClr>
                </a:solidFill>
              </a:defRPr>
            </a:lvl1pPr>
          </a:lstStyle>
          <a:p>
            <a:fld id="{E87F3DEF-7D20-7A47-B8E3-B703846EF46E}" type="datetime1">
              <a:rPr lang="en-US" smtClean="0"/>
              <a:t>5/5/23</a:t>
            </a:fld>
            <a:endParaRPr lang="en-US"/>
          </a:p>
        </p:txBody>
      </p:sp>
      <p:sp>
        <p:nvSpPr>
          <p:cNvPr id="5" name="Footer Placeholder 4"/>
          <p:cNvSpPr>
            <a:spLocks noGrp="1"/>
          </p:cNvSpPr>
          <p:nvPr>
            <p:ph type="ftr" sz="quarter" idx="3"/>
          </p:nvPr>
        </p:nvSpPr>
        <p:spPr>
          <a:xfrm>
            <a:off x="3634740" y="7203865"/>
            <a:ext cx="3703320" cy="413808"/>
          </a:xfrm>
          <a:prstGeom prst="rect">
            <a:avLst/>
          </a:prstGeom>
        </p:spPr>
        <p:txBody>
          <a:bodyPr vert="horz" lIns="91440" tIns="45720" rIns="91440" bIns="45720" rtlCol="0" anchor="ctr"/>
          <a:lstStyle>
            <a:lvl1pPr algn="ctr">
              <a:defRPr sz="1360">
                <a:solidFill>
                  <a:schemeClr val="tx1">
                    <a:tint val="75000"/>
                  </a:schemeClr>
                </a:solidFill>
              </a:defRPr>
            </a:lvl1pPr>
          </a:lstStyle>
          <a:p>
            <a:r>
              <a:rPr lang="en-US"/>
              <a:t>XXX ISD</a:t>
            </a:r>
          </a:p>
        </p:txBody>
      </p:sp>
      <p:sp>
        <p:nvSpPr>
          <p:cNvPr id="6" name="Slide Number Placeholder 5"/>
          <p:cNvSpPr>
            <a:spLocks noGrp="1"/>
          </p:cNvSpPr>
          <p:nvPr>
            <p:ph type="sldNum" sz="quarter" idx="4"/>
          </p:nvPr>
        </p:nvSpPr>
        <p:spPr>
          <a:xfrm>
            <a:off x="7749540" y="7203865"/>
            <a:ext cx="2468880" cy="413808"/>
          </a:xfrm>
          <a:prstGeom prst="rect">
            <a:avLst/>
          </a:prstGeom>
        </p:spPr>
        <p:txBody>
          <a:bodyPr vert="horz" lIns="91440" tIns="45720" rIns="91440" bIns="45720" rtlCol="0" anchor="ctr"/>
          <a:lstStyle>
            <a:lvl1pPr algn="r">
              <a:defRPr sz="1360">
                <a:solidFill>
                  <a:schemeClr val="tx1">
                    <a:tint val="75000"/>
                  </a:schemeClr>
                </a:solidFill>
              </a:defRPr>
            </a:lvl1pPr>
          </a:lstStyle>
          <a:p>
            <a:fld id="{36DFAC85-E417-0141-A67B-5A0D102C57B2}" type="slidenum">
              <a:rPr lang="en-US" smtClean="0"/>
              <a:t>‹#›</a:t>
            </a:fld>
            <a:endParaRPr lang="en-US"/>
          </a:p>
        </p:txBody>
      </p:sp>
    </p:spTree>
    <p:extLst>
      <p:ext uri="{BB962C8B-B14F-4D97-AF65-F5344CB8AC3E}">
        <p14:creationId xmlns:p14="http://schemas.microsoft.com/office/powerpoint/2010/main" val="28599554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p:titleStyle>
    <p:body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p:bodyStyle>
    <p:otherStyle>
      <a:defPPr>
        <a:defRPr lang="en-US"/>
      </a:defPPr>
      <a:lvl1pPr marL="0" algn="l" defTabSz="1036290" rtl="0" eaLnBrk="1" latinLnBrk="0" hangingPunct="1">
        <a:defRPr sz="2040" kern="1200">
          <a:solidFill>
            <a:schemeClr val="tx1"/>
          </a:solidFill>
          <a:latin typeface="+mn-lt"/>
          <a:ea typeface="+mn-ea"/>
          <a:cs typeface="+mn-cs"/>
        </a:defRPr>
      </a:lvl1pPr>
      <a:lvl2pPr marL="518145" algn="l" defTabSz="1036290" rtl="0" eaLnBrk="1" latinLnBrk="0" hangingPunct="1">
        <a:defRPr sz="2040" kern="1200">
          <a:solidFill>
            <a:schemeClr val="tx1"/>
          </a:solidFill>
          <a:latin typeface="+mn-lt"/>
          <a:ea typeface="+mn-ea"/>
          <a:cs typeface="+mn-cs"/>
        </a:defRPr>
      </a:lvl2pPr>
      <a:lvl3pPr marL="1036290" algn="l" defTabSz="1036290" rtl="0" eaLnBrk="1" latinLnBrk="0" hangingPunct="1">
        <a:defRPr sz="2040" kern="1200">
          <a:solidFill>
            <a:schemeClr val="tx1"/>
          </a:solidFill>
          <a:latin typeface="+mn-lt"/>
          <a:ea typeface="+mn-ea"/>
          <a:cs typeface="+mn-cs"/>
        </a:defRPr>
      </a:lvl3pPr>
      <a:lvl4pPr marL="1554434" algn="l" defTabSz="1036290" rtl="0" eaLnBrk="1" latinLnBrk="0" hangingPunct="1">
        <a:defRPr sz="2040" kern="1200">
          <a:solidFill>
            <a:schemeClr val="tx1"/>
          </a:solidFill>
          <a:latin typeface="+mn-lt"/>
          <a:ea typeface="+mn-ea"/>
          <a:cs typeface="+mn-cs"/>
        </a:defRPr>
      </a:lvl4pPr>
      <a:lvl5pPr marL="2072579" algn="l" defTabSz="1036290" rtl="0" eaLnBrk="1" latinLnBrk="0" hangingPunct="1">
        <a:defRPr sz="2040" kern="1200">
          <a:solidFill>
            <a:schemeClr val="tx1"/>
          </a:solidFill>
          <a:latin typeface="+mn-lt"/>
          <a:ea typeface="+mn-ea"/>
          <a:cs typeface="+mn-cs"/>
        </a:defRPr>
      </a:lvl5pPr>
      <a:lvl6pPr marL="2590724" algn="l" defTabSz="1036290" rtl="0" eaLnBrk="1" latinLnBrk="0" hangingPunct="1">
        <a:defRPr sz="2040" kern="1200">
          <a:solidFill>
            <a:schemeClr val="tx1"/>
          </a:solidFill>
          <a:latin typeface="+mn-lt"/>
          <a:ea typeface="+mn-ea"/>
          <a:cs typeface="+mn-cs"/>
        </a:defRPr>
      </a:lvl6pPr>
      <a:lvl7pPr marL="3108869" algn="l" defTabSz="1036290" rtl="0" eaLnBrk="1" latinLnBrk="0" hangingPunct="1">
        <a:defRPr sz="2040" kern="1200">
          <a:solidFill>
            <a:schemeClr val="tx1"/>
          </a:solidFill>
          <a:latin typeface="+mn-lt"/>
          <a:ea typeface="+mn-ea"/>
          <a:cs typeface="+mn-cs"/>
        </a:defRPr>
      </a:lvl7pPr>
      <a:lvl8pPr marL="3627013" algn="l" defTabSz="1036290" rtl="0" eaLnBrk="1" latinLnBrk="0" hangingPunct="1">
        <a:defRPr sz="2040" kern="1200">
          <a:solidFill>
            <a:schemeClr val="tx1"/>
          </a:solidFill>
          <a:latin typeface="+mn-lt"/>
          <a:ea typeface="+mn-ea"/>
          <a:cs typeface="+mn-cs"/>
        </a:defRPr>
      </a:lvl8pPr>
      <a:lvl9pPr marL="4145158" algn="l" defTabSz="1036290"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DE960-E783-A652-FFAD-2FB63105F056}"/>
              </a:ext>
            </a:extLst>
          </p:cNvPr>
          <p:cNvSpPr>
            <a:spLocks noGrp="1"/>
          </p:cNvSpPr>
          <p:nvPr>
            <p:ph type="title"/>
          </p:nvPr>
        </p:nvSpPr>
        <p:spPr>
          <a:xfrm>
            <a:off x="754380" y="846400"/>
            <a:ext cx="9464040" cy="1502305"/>
          </a:xfrm>
        </p:spPr>
        <p:txBody>
          <a:bodyPr>
            <a:noAutofit/>
          </a:bodyPr>
          <a:lstStyle/>
          <a:p>
            <a:pPr algn="ctr"/>
            <a:r>
              <a:rPr lang="en-US" sz="4400" b="1" dirty="0">
                <a:solidFill>
                  <a:schemeClr val="accent4">
                    <a:lumMod val="75000"/>
                  </a:schemeClr>
                </a:solidFill>
                <a:latin typeface="Helvetica" pitchFamily="2" charset="0"/>
              </a:rPr>
              <a:t>Comprehensive Needs Assessment</a:t>
            </a:r>
            <a:br>
              <a:rPr lang="en-US" sz="4400" b="1" dirty="0">
                <a:solidFill>
                  <a:schemeClr val="accent4">
                    <a:lumMod val="75000"/>
                  </a:schemeClr>
                </a:solidFill>
                <a:latin typeface="Helvetica" pitchFamily="2" charset="0"/>
              </a:rPr>
            </a:br>
            <a:r>
              <a:rPr lang="en-US" sz="4400" b="1" dirty="0">
                <a:solidFill>
                  <a:schemeClr val="accent4">
                    <a:lumMod val="75000"/>
                  </a:schemeClr>
                </a:solidFill>
                <a:latin typeface="Helvetica" pitchFamily="2" charset="0"/>
              </a:rPr>
              <a:t>SUMMARY</a:t>
            </a:r>
            <a:br>
              <a:rPr lang="en-US" sz="4400" dirty="0">
                <a:solidFill>
                  <a:schemeClr val="accent4">
                    <a:lumMod val="75000"/>
                  </a:schemeClr>
                </a:solidFill>
                <a:latin typeface="Helvetica" pitchFamily="2" charset="0"/>
              </a:rPr>
            </a:br>
            <a:endParaRPr lang="en-US" sz="4400" dirty="0">
              <a:solidFill>
                <a:schemeClr val="accent4">
                  <a:lumMod val="75000"/>
                </a:schemeClr>
              </a:solidFill>
              <a:latin typeface="Helvetica" pitchFamily="2" charset="0"/>
            </a:endParaRPr>
          </a:p>
        </p:txBody>
      </p:sp>
      <p:sp>
        <p:nvSpPr>
          <p:cNvPr id="4" name="Footer Placeholder 3">
            <a:extLst>
              <a:ext uri="{FF2B5EF4-FFF2-40B4-BE49-F238E27FC236}">
                <a16:creationId xmlns:a16="http://schemas.microsoft.com/office/drawing/2014/main" id="{16C476B5-B578-5353-C481-6297FA2C03C0}"/>
              </a:ext>
            </a:extLst>
          </p:cNvPr>
          <p:cNvSpPr>
            <a:spLocks noGrp="1"/>
          </p:cNvSpPr>
          <p:nvPr>
            <p:ph type="ftr" sz="quarter" idx="11"/>
          </p:nvPr>
        </p:nvSpPr>
        <p:spPr/>
        <p:txBody>
          <a:bodyPr/>
          <a:lstStyle/>
          <a:p>
            <a:r>
              <a:rPr lang="en-US"/>
              <a:t>XXX ISD</a:t>
            </a:r>
          </a:p>
        </p:txBody>
      </p:sp>
      <p:sp>
        <p:nvSpPr>
          <p:cNvPr id="6" name="Content Placeholder 5">
            <a:extLst>
              <a:ext uri="{FF2B5EF4-FFF2-40B4-BE49-F238E27FC236}">
                <a16:creationId xmlns:a16="http://schemas.microsoft.com/office/drawing/2014/main" id="{DDFF52E0-C293-1BC6-06B7-556A0A2AE9D4}"/>
              </a:ext>
            </a:extLst>
          </p:cNvPr>
          <p:cNvSpPr>
            <a:spLocks noGrp="1"/>
          </p:cNvSpPr>
          <p:nvPr>
            <p:ph idx="1"/>
          </p:nvPr>
        </p:nvSpPr>
        <p:spPr>
          <a:xfrm>
            <a:off x="754380" y="2686157"/>
            <a:ext cx="9464040" cy="4931516"/>
          </a:xfrm>
        </p:spPr>
        <p:txBody>
          <a:bodyPr/>
          <a:lstStyle/>
          <a:p>
            <a:pPr marL="0" indent="0" algn="ctr">
              <a:buNone/>
            </a:pPr>
            <a:r>
              <a:rPr lang="en-US" sz="3200" b="1" dirty="0"/>
              <a:t>A Template to be Customized</a:t>
            </a:r>
            <a:endParaRPr lang="en-US" dirty="0"/>
          </a:p>
          <a:p>
            <a:pPr marL="0" indent="0" algn="ctr">
              <a:buNone/>
            </a:pPr>
            <a:r>
              <a:rPr lang="en-US" dirty="0"/>
              <a:t>provided by</a:t>
            </a:r>
          </a:p>
          <a:p>
            <a:pPr marL="0" indent="0" algn="ctr">
              <a:buNone/>
            </a:pPr>
            <a:endParaRPr lang="en-US" dirty="0"/>
          </a:p>
          <a:p>
            <a:pPr marL="0" indent="0">
              <a:buNone/>
            </a:pPr>
            <a:endParaRPr lang="en-US" dirty="0"/>
          </a:p>
        </p:txBody>
      </p:sp>
      <p:pic>
        <p:nvPicPr>
          <p:cNvPr id="8" name="Picture 7" descr="Text&#10;&#10;Description automatically generated">
            <a:extLst>
              <a:ext uri="{FF2B5EF4-FFF2-40B4-BE49-F238E27FC236}">
                <a16:creationId xmlns:a16="http://schemas.microsoft.com/office/drawing/2014/main" id="{E9490139-C4BA-241B-2B47-2468381EB142}"/>
              </a:ext>
            </a:extLst>
          </p:cNvPr>
          <p:cNvPicPr>
            <a:picLocks noChangeAspect="1"/>
          </p:cNvPicPr>
          <p:nvPr/>
        </p:nvPicPr>
        <p:blipFill>
          <a:blip r:embed="rId2"/>
          <a:stretch>
            <a:fillRect/>
          </a:stretch>
        </p:blipFill>
        <p:spPr>
          <a:xfrm>
            <a:off x="2413000" y="3850165"/>
            <a:ext cx="6146800" cy="2603500"/>
          </a:xfrm>
          <a:prstGeom prst="rect">
            <a:avLst/>
          </a:prstGeom>
        </p:spPr>
      </p:pic>
    </p:spTree>
    <p:extLst>
      <p:ext uri="{BB962C8B-B14F-4D97-AF65-F5344CB8AC3E}">
        <p14:creationId xmlns:p14="http://schemas.microsoft.com/office/powerpoint/2010/main" val="422144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346CC-0ECC-4678-63D3-1DE2997BC402}"/>
              </a:ext>
            </a:extLst>
          </p:cNvPr>
          <p:cNvSpPr>
            <a:spLocks noGrp="1"/>
          </p:cNvSpPr>
          <p:nvPr>
            <p:ph idx="1"/>
          </p:nvPr>
        </p:nvSpPr>
        <p:spPr>
          <a:xfrm>
            <a:off x="754380" y="1074208"/>
            <a:ext cx="9464040" cy="5974292"/>
          </a:xfrm>
        </p:spPr>
        <p:txBody>
          <a:bodyPr>
            <a:noAutofit/>
          </a:bodyPr>
          <a:lstStyle/>
          <a:p>
            <a:pPr marL="0" indent="0">
              <a:spcBef>
                <a:spcPts val="0"/>
              </a:spcBef>
              <a:buNone/>
            </a:pPr>
            <a:r>
              <a:rPr lang="en-US" sz="1400" b="1" dirty="0">
                <a:effectLst/>
                <a:latin typeface="Helvetica" pitchFamily="2" charset="0"/>
              </a:rPr>
              <a:t>Curriculum, Instruction and Assessment Data Sources </a:t>
            </a:r>
            <a:endParaRPr lang="en-US" sz="1400" dirty="0">
              <a:latin typeface="Helvetica" pitchFamily="2" charset="0"/>
            </a:endParaRPr>
          </a:p>
          <a:p>
            <a:pPr>
              <a:spcBef>
                <a:spcPts val="0"/>
              </a:spcBef>
            </a:pPr>
            <a:r>
              <a:rPr lang="en-US" sz="1400" dirty="0">
                <a:effectLst/>
                <a:latin typeface="Helvetica" pitchFamily="2" charset="0"/>
              </a:rPr>
              <a:t>Disaggregated STAAR Data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Curriculum, Instruction and Assessment Strengths </a:t>
            </a:r>
            <a:endParaRPr lang="en-US" sz="1400" dirty="0">
              <a:latin typeface="Helvetica" pitchFamily="2" charset="0"/>
            </a:endParaRPr>
          </a:p>
          <a:p>
            <a:pPr>
              <a:spcBef>
                <a:spcPts val="0"/>
              </a:spcBef>
            </a:pPr>
            <a:r>
              <a:rPr lang="en-US" sz="1400" dirty="0">
                <a:effectLst/>
                <a:latin typeface="Helvetica" pitchFamily="2" charset="0"/>
              </a:rPr>
              <a:t>TEKS Resource System is utilized for curriculum and alignment resources. DMAC is utilized for benchmarks and data analysis. </a:t>
            </a:r>
            <a:endParaRPr lang="en-US" sz="1400" dirty="0">
              <a:latin typeface="Helvetica" pitchFamily="2" charset="0"/>
            </a:endParaRPr>
          </a:p>
          <a:p>
            <a:pPr>
              <a:spcBef>
                <a:spcPts val="0"/>
              </a:spcBef>
            </a:pPr>
            <a:r>
              <a:rPr lang="en-US" sz="1400" dirty="0">
                <a:effectLst/>
                <a:latin typeface="Helvetica" pitchFamily="2" charset="0"/>
              </a:rPr>
              <a:t>HISD STAAR results are well above state average in all grade levels and subject areas. The average percentage above state averages are as follows: </a:t>
            </a:r>
            <a:endParaRPr lang="en-US" sz="1400" dirty="0">
              <a:latin typeface="Helvetica" pitchFamily="2" charset="0"/>
            </a:endParaRPr>
          </a:p>
          <a:p>
            <a:pPr>
              <a:spcBef>
                <a:spcPts val="0"/>
              </a:spcBef>
            </a:pPr>
            <a:r>
              <a:rPr lang="en-US" sz="1400" dirty="0">
                <a:effectLst/>
                <a:latin typeface="Helvetica" pitchFamily="2" charset="0"/>
              </a:rPr>
              <a:t>Elementary Grades - 21% above state Jr. High = 25% above state</a:t>
            </a:r>
            <a:br>
              <a:rPr lang="en-US" sz="1400" dirty="0">
                <a:effectLst/>
                <a:latin typeface="Helvetica" pitchFamily="2" charset="0"/>
              </a:rPr>
            </a:br>
            <a:r>
              <a:rPr lang="en-US" sz="1400" dirty="0">
                <a:effectLst/>
                <a:latin typeface="Helvetica" pitchFamily="2" charset="0"/>
              </a:rPr>
              <a:t>High School = 13.4% above state </a:t>
            </a:r>
            <a:endParaRPr lang="en-US" sz="1400" dirty="0">
              <a:latin typeface="Helvetica" pitchFamily="2" charset="0"/>
            </a:endParaRPr>
          </a:p>
          <a:p>
            <a:pPr>
              <a:spcBef>
                <a:spcPts val="0"/>
              </a:spcBef>
            </a:pPr>
            <a:r>
              <a:rPr lang="en-US" sz="1400" dirty="0">
                <a:effectLst/>
                <a:latin typeface="Helvetica" pitchFamily="2" charset="0"/>
              </a:rPr>
              <a:t>Higher percentages above state average are obtained for Approaches and Meets Grade Level Standard.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Curriculum, Instruction and Assessment Challenges</a:t>
            </a:r>
            <a:endParaRPr lang="en-US" sz="1400" dirty="0">
              <a:latin typeface="Helvetica" pitchFamily="2" charset="0"/>
            </a:endParaRPr>
          </a:p>
          <a:p>
            <a:pPr>
              <a:spcBef>
                <a:spcPts val="0"/>
              </a:spcBef>
            </a:pPr>
            <a:r>
              <a:rPr lang="en-US" sz="1400" dirty="0">
                <a:effectLst/>
                <a:latin typeface="Helvetica" pitchFamily="2" charset="0"/>
              </a:rPr>
              <a:t>The percentage of District STAAR results above state average is not as high for the Masters Grade Level Standard as it is for the Approaches and Meets Grade Level Standards. </a:t>
            </a:r>
          </a:p>
          <a:p>
            <a:pPr>
              <a:spcBef>
                <a:spcPts val="0"/>
              </a:spcBef>
            </a:pPr>
            <a:endParaRPr lang="en-US" sz="1400" dirty="0">
              <a:latin typeface="Helvetica" pitchFamily="2" charset="0"/>
            </a:endParaRPr>
          </a:p>
          <a:p>
            <a:pPr marL="0" indent="0">
              <a:spcBef>
                <a:spcPts val="0"/>
              </a:spcBef>
              <a:buNone/>
            </a:pPr>
            <a:r>
              <a:rPr lang="en-US" sz="1400" b="1" dirty="0">
                <a:effectLst/>
                <a:latin typeface="Helvetica" pitchFamily="2" charset="0"/>
              </a:rPr>
              <a:t>Curriculum, Instruction and Assessment Priorities</a:t>
            </a:r>
            <a:endParaRPr lang="en-US" sz="1400" dirty="0">
              <a:latin typeface="Helvetica" pitchFamily="2" charset="0"/>
            </a:endParaRPr>
          </a:p>
          <a:p>
            <a:pPr>
              <a:spcBef>
                <a:spcPts val="0"/>
              </a:spcBef>
            </a:pPr>
            <a:r>
              <a:rPr lang="en-US" sz="1400" dirty="0">
                <a:effectLst/>
                <a:latin typeface="Helvetica" pitchFamily="2" charset="0"/>
              </a:rPr>
              <a:t>There is a need to analyze why the percentage above state average is not as high for the Masters Grade Level Standard. </a:t>
            </a:r>
            <a:endParaRPr lang="en-US" sz="1400" dirty="0">
              <a:latin typeface="Helvetica" pitchFamily="2" charset="0"/>
            </a:endParaRPr>
          </a:p>
          <a:p>
            <a:pPr>
              <a:spcBef>
                <a:spcPts val="0"/>
              </a:spcBef>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Curriculum, Instruction and Assessment Summary </a:t>
            </a:r>
            <a:endParaRPr lang="en-US" sz="1400" dirty="0">
              <a:latin typeface="Helvetica" pitchFamily="2" charset="0"/>
            </a:endParaRPr>
          </a:p>
          <a:p>
            <a:pPr>
              <a:spcBef>
                <a:spcPts val="0"/>
              </a:spcBef>
            </a:pPr>
            <a:r>
              <a:rPr lang="en-US" sz="1400" dirty="0">
                <a:effectLst/>
                <a:latin typeface="Helvetica" pitchFamily="2" charset="0"/>
              </a:rPr>
              <a:t>HISD student performance is significantly higher than the state averages in all grade levels and content areas. </a:t>
            </a:r>
            <a:endParaRPr lang="en-US" sz="1400" dirty="0">
              <a:latin typeface="Helvetica" pitchFamily="2" charset="0"/>
            </a:endParaRPr>
          </a:p>
          <a:p>
            <a:pPr>
              <a:spcBef>
                <a:spcPts val="0"/>
              </a:spcBef>
            </a:pPr>
            <a:endParaRPr lang="en-US" sz="1400" dirty="0">
              <a:latin typeface="Helvetica" pitchFamily="2" charset="0"/>
            </a:endParaRPr>
          </a:p>
          <a:p>
            <a:pPr marL="0" indent="0">
              <a:spcBef>
                <a:spcPts val="0"/>
              </a:spcBef>
              <a:buNone/>
            </a:pPr>
            <a:endParaRPr lang="en-US" sz="1400" dirty="0">
              <a:latin typeface="Helvetica" pitchFamily="2" charset="0"/>
            </a:endParaRPr>
          </a:p>
        </p:txBody>
      </p:sp>
      <p:sp>
        <p:nvSpPr>
          <p:cNvPr id="4" name="Footer Placeholder 3">
            <a:extLst>
              <a:ext uri="{FF2B5EF4-FFF2-40B4-BE49-F238E27FC236}">
                <a16:creationId xmlns:a16="http://schemas.microsoft.com/office/drawing/2014/main" id="{4467C3F9-3457-437A-FDB0-C6A556E0CA25}"/>
              </a:ext>
            </a:extLst>
          </p:cNvPr>
          <p:cNvSpPr>
            <a:spLocks noGrp="1"/>
          </p:cNvSpPr>
          <p:nvPr>
            <p:ph type="ftr" sz="quarter" idx="11"/>
          </p:nvPr>
        </p:nvSpPr>
        <p:spPr/>
        <p:txBody>
          <a:bodyPr/>
          <a:lstStyle/>
          <a:p>
            <a:r>
              <a:rPr lang="en-US" dirty="0"/>
              <a:t>XXX ISD</a:t>
            </a:r>
          </a:p>
        </p:txBody>
      </p:sp>
      <p:sp>
        <p:nvSpPr>
          <p:cNvPr id="5" name="TextBox 4">
            <a:extLst>
              <a:ext uri="{FF2B5EF4-FFF2-40B4-BE49-F238E27FC236}">
                <a16:creationId xmlns:a16="http://schemas.microsoft.com/office/drawing/2014/main" id="{1341CD29-97BA-13F5-F613-9E1FD9D0C1C2}"/>
              </a:ext>
            </a:extLst>
          </p:cNvPr>
          <p:cNvSpPr txBox="1"/>
          <p:nvPr/>
        </p:nvSpPr>
        <p:spPr>
          <a:xfrm>
            <a:off x="2476500" y="354568"/>
            <a:ext cx="5969000" cy="400110"/>
          </a:xfrm>
          <a:prstGeom prst="rect">
            <a:avLst/>
          </a:prstGeom>
          <a:noFill/>
        </p:spPr>
        <p:txBody>
          <a:bodyPr wrap="square" rtlCol="0">
            <a:spAutoFit/>
          </a:bodyPr>
          <a:lstStyle/>
          <a:p>
            <a:pPr algn="ctr"/>
            <a:r>
              <a:rPr lang="en-US" sz="2000" b="1" dirty="0">
                <a:latin typeface="Helvetica" pitchFamily="2" charset="0"/>
              </a:rPr>
              <a:t>CURRICULUM, INSTRUCTION, &amp; ASSESSMENT</a:t>
            </a:r>
          </a:p>
        </p:txBody>
      </p:sp>
    </p:spTree>
    <p:extLst>
      <p:ext uri="{BB962C8B-B14F-4D97-AF65-F5344CB8AC3E}">
        <p14:creationId xmlns:p14="http://schemas.microsoft.com/office/powerpoint/2010/main" val="420911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346CC-0ECC-4678-63D3-1DE2997BC402}"/>
              </a:ext>
            </a:extLst>
          </p:cNvPr>
          <p:cNvSpPr>
            <a:spLocks noGrp="1"/>
          </p:cNvSpPr>
          <p:nvPr>
            <p:ph idx="1"/>
          </p:nvPr>
        </p:nvSpPr>
        <p:spPr>
          <a:xfrm>
            <a:off x="754380" y="1074208"/>
            <a:ext cx="9464040" cy="5974292"/>
          </a:xfrm>
        </p:spPr>
        <p:txBody>
          <a:bodyPr>
            <a:noAutofit/>
          </a:bodyPr>
          <a:lstStyle/>
          <a:p>
            <a:pPr marL="0" indent="0">
              <a:spcBef>
                <a:spcPts val="0"/>
              </a:spcBef>
              <a:buNone/>
            </a:pPr>
            <a:r>
              <a:rPr lang="en-US" sz="1400" b="1" dirty="0">
                <a:effectLst/>
                <a:latin typeface="Helvetica" pitchFamily="2" charset="0"/>
              </a:rPr>
              <a:t>Family and Community Involvement Data Sources </a:t>
            </a:r>
            <a:endParaRPr lang="en-US" sz="1400" dirty="0">
              <a:latin typeface="Helvetica" pitchFamily="2" charset="0"/>
            </a:endParaRPr>
          </a:p>
          <a:p>
            <a:pPr>
              <a:spcBef>
                <a:spcPts val="0"/>
              </a:spcBef>
            </a:pPr>
            <a:r>
              <a:rPr lang="en-US" sz="1400" dirty="0">
                <a:effectLst/>
                <a:latin typeface="Helvetica" pitchFamily="2" charset="0"/>
              </a:rPr>
              <a:t>Staff/Parents/Community/ Business members involved w/SBDM Survey and Interviews of Students/Staff/Parents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Family and Community Involvement Strengths </a:t>
            </a:r>
            <a:endParaRPr lang="en-US" sz="1400" dirty="0">
              <a:latin typeface="Helvetica" pitchFamily="2" charset="0"/>
            </a:endParaRPr>
          </a:p>
          <a:p>
            <a:pPr>
              <a:spcBef>
                <a:spcPts val="0"/>
              </a:spcBef>
            </a:pPr>
            <a:r>
              <a:rPr lang="en-US" sz="1400" dirty="0">
                <a:effectLst/>
                <a:latin typeface="Helvetica" pitchFamily="2" charset="0"/>
              </a:rPr>
              <a:t>Parents, Families, and the Community are involved in HISD activities. PFE is active and effective.</a:t>
            </a:r>
            <a:br>
              <a:rPr lang="en-US" sz="1400" dirty="0">
                <a:effectLst/>
                <a:latin typeface="Helvetica" pitchFamily="2" charset="0"/>
              </a:rPr>
            </a:br>
            <a:r>
              <a:rPr lang="en-US" sz="1400" dirty="0">
                <a:effectLst/>
                <a:latin typeface="Helvetica" pitchFamily="2" charset="0"/>
              </a:rPr>
              <a:t>Information is communicated in multiple ways.</a:t>
            </a:r>
            <a:br>
              <a:rPr lang="en-US" sz="1400" dirty="0">
                <a:effectLst/>
                <a:latin typeface="Helvetica" pitchFamily="2" charset="0"/>
              </a:rPr>
            </a:br>
            <a:r>
              <a:rPr lang="en-US" sz="1400" dirty="0">
                <a:effectLst/>
                <a:latin typeface="Helvetica" pitchFamily="2" charset="0"/>
              </a:rPr>
              <a:t>Parents are provided information on how to access resources from home. </a:t>
            </a:r>
            <a:endParaRPr lang="en-US" sz="1400" dirty="0">
              <a:latin typeface="Helvetica" pitchFamily="2" charset="0"/>
            </a:endParaRPr>
          </a:p>
          <a:p>
            <a:pPr marL="0" indent="0">
              <a:spcBef>
                <a:spcPts val="0"/>
              </a:spcBef>
              <a:buNone/>
            </a:pPr>
            <a:endParaRPr lang="en-US" sz="1400" b="1" dirty="0">
              <a:latin typeface="Helvetica" pitchFamily="2" charset="0"/>
            </a:endParaRPr>
          </a:p>
          <a:p>
            <a:pPr marL="0" indent="0">
              <a:spcBef>
                <a:spcPts val="0"/>
              </a:spcBef>
              <a:buNone/>
            </a:pPr>
            <a:r>
              <a:rPr lang="en-US" sz="1400" b="1" dirty="0">
                <a:effectLst/>
                <a:latin typeface="Helvetica" pitchFamily="2" charset="0"/>
              </a:rPr>
              <a:t>Family and Community Involvement Challenges</a:t>
            </a:r>
            <a:endParaRPr lang="en-US" sz="1400" dirty="0">
              <a:latin typeface="Helvetica" pitchFamily="2" charset="0"/>
            </a:endParaRPr>
          </a:p>
          <a:p>
            <a:pPr>
              <a:spcBef>
                <a:spcPts val="0"/>
              </a:spcBef>
            </a:pPr>
            <a:r>
              <a:rPr lang="en-US" sz="1400" dirty="0">
                <a:effectLst/>
                <a:latin typeface="Helvetica" pitchFamily="2" charset="0"/>
              </a:rPr>
              <a:t>There is a lack of training opportunities for families on how to support learning at home.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Family and Community Involvement Priorities</a:t>
            </a:r>
            <a:endParaRPr lang="en-US" sz="1400" dirty="0">
              <a:latin typeface="Helvetica" pitchFamily="2" charset="0"/>
            </a:endParaRPr>
          </a:p>
          <a:p>
            <a:pPr>
              <a:spcBef>
                <a:spcPts val="0"/>
              </a:spcBef>
            </a:pPr>
            <a:r>
              <a:rPr lang="en-US" sz="1400" dirty="0">
                <a:effectLst/>
                <a:latin typeface="Helvetica" pitchFamily="2" charset="0"/>
              </a:rPr>
              <a:t>There is a need to provide training for parents and families on how to support their child's learning at home. There is a need to find additional ways for effective communication.</a:t>
            </a:r>
            <a:br>
              <a:rPr lang="en-US" sz="1400" dirty="0">
                <a:effectLst/>
                <a:latin typeface="Helvetica" pitchFamily="2" charset="0"/>
              </a:rPr>
            </a:br>
            <a:r>
              <a:rPr lang="en-US" sz="1400" dirty="0">
                <a:effectLst/>
                <a:latin typeface="Helvetica" pitchFamily="2" charset="0"/>
              </a:rPr>
              <a:t>There is a need to provide incentives for parents to participate in training programs.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Family and Community Involvement Summary </a:t>
            </a:r>
            <a:endParaRPr lang="en-US" sz="1400" dirty="0">
              <a:latin typeface="Helvetica" pitchFamily="2" charset="0"/>
            </a:endParaRPr>
          </a:p>
          <a:p>
            <a:pPr>
              <a:spcBef>
                <a:spcPts val="0"/>
              </a:spcBef>
            </a:pPr>
            <a:r>
              <a:rPr lang="en-US" sz="1400" dirty="0">
                <a:effectLst/>
                <a:latin typeface="Helvetica" pitchFamily="2" charset="0"/>
              </a:rPr>
              <a:t>HISD has great support from the parents, families, and the community. More training opportunities are needed to give parents the ability to better support the learning of their children. Strategies are needed to support families of the Economically Disadvantaged student group. </a:t>
            </a:r>
            <a:endParaRPr lang="en-US" sz="1400" dirty="0">
              <a:latin typeface="Helvetica" pitchFamily="2" charset="0"/>
            </a:endParaRPr>
          </a:p>
          <a:p>
            <a:pPr marL="0" indent="0">
              <a:spcBef>
                <a:spcPts val="0"/>
              </a:spcBef>
              <a:buNone/>
            </a:pPr>
            <a:endParaRPr lang="en-US" sz="1400" dirty="0">
              <a:latin typeface="Helvetica" pitchFamily="2" charset="0"/>
            </a:endParaRPr>
          </a:p>
          <a:p>
            <a:pPr marL="0" indent="0">
              <a:spcBef>
                <a:spcPts val="0"/>
              </a:spcBef>
              <a:buNone/>
            </a:pPr>
            <a:endParaRPr lang="en-US" sz="1400" dirty="0">
              <a:latin typeface="Helvetica" pitchFamily="2" charset="0"/>
            </a:endParaRPr>
          </a:p>
        </p:txBody>
      </p:sp>
      <p:sp>
        <p:nvSpPr>
          <p:cNvPr id="4" name="Footer Placeholder 3">
            <a:extLst>
              <a:ext uri="{FF2B5EF4-FFF2-40B4-BE49-F238E27FC236}">
                <a16:creationId xmlns:a16="http://schemas.microsoft.com/office/drawing/2014/main" id="{4467C3F9-3457-437A-FDB0-C6A556E0CA25}"/>
              </a:ext>
            </a:extLst>
          </p:cNvPr>
          <p:cNvSpPr>
            <a:spLocks noGrp="1"/>
          </p:cNvSpPr>
          <p:nvPr>
            <p:ph type="ftr" sz="quarter" idx="11"/>
          </p:nvPr>
        </p:nvSpPr>
        <p:spPr/>
        <p:txBody>
          <a:bodyPr/>
          <a:lstStyle/>
          <a:p>
            <a:r>
              <a:rPr lang="en-US" dirty="0"/>
              <a:t>XXX ISD</a:t>
            </a:r>
          </a:p>
        </p:txBody>
      </p:sp>
      <p:sp>
        <p:nvSpPr>
          <p:cNvPr id="5" name="TextBox 4">
            <a:extLst>
              <a:ext uri="{FF2B5EF4-FFF2-40B4-BE49-F238E27FC236}">
                <a16:creationId xmlns:a16="http://schemas.microsoft.com/office/drawing/2014/main" id="{1341CD29-97BA-13F5-F613-9E1FD9D0C1C2}"/>
              </a:ext>
            </a:extLst>
          </p:cNvPr>
          <p:cNvSpPr txBox="1"/>
          <p:nvPr/>
        </p:nvSpPr>
        <p:spPr>
          <a:xfrm>
            <a:off x="1930400" y="354568"/>
            <a:ext cx="6985000" cy="400110"/>
          </a:xfrm>
          <a:prstGeom prst="rect">
            <a:avLst/>
          </a:prstGeom>
          <a:noFill/>
        </p:spPr>
        <p:txBody>
          <a:bodyPr wrap="square" rtlCol="0">
            <a:spAutoFit/>
          </a:bodyPr>
          <a:lstStyle/>
          <a:p>
            <a:pPr algn="ctr"/>
            <a:r>
              <a:rPr lang="en-US" sz="2000" b="1" dirty="0">
                <a:latin typeface="Helvetica" pitchFamily="2" charset="0"/>
              </a:rPr>
              <a:t>PARENT, FAMILY, &amp; COMMUNITY ENGAGEMENT</a:t>
            </a:r>
          </a:p>
        </p:txBody>
      </p:sp>
    </p:spTree>
    <p:extLst>
      <p:ext uri="{BB962C8B-B14F-4D97-AF65-F5344CB8AC3E}">
        <p14:creationId xmlns:p14="http://schemas.microsoft.com/office/powerpoint/2010/main" val="3865869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346CC-0ECC-4678-63D3-1DE2997BC402}"/>
              </a:ext>
            </a:extLst>
          </p:cNvPr>
          <p:cNvSpPr>
            <a:spLocks noGrp="1"/>
          </p:cNvSpPr>
          <p:nvPr>
            <p:ph idx="1"/>
          </p:nvPr>
        </p:nvSpPr>
        <p:spPr>
          <a:xfrm>
            <a:off x="754380" y="1074208"/>
            <a:ext cx="9464040" cy="5974292"/>
          </a:xfrm>
        </p:spPr>
        <p:txBody>
          <a:bodyPr>
            <a:noAutofit/>
          </a:bodyPr>
          <a:lstStyle/>
          <a:p>
            <a:pPr marL="0" indent="0">
              <a:spcBef>
                <a:spcPts val="0"/>
              </a:spcBef>
              <a:buNone/>
            </a:pPr>
            <a:r>
              <a:rPr lang="en-US" sz="1400" b="1" dirty="0">
                <a:effectLst/>
                <a:latin typeface="Helvetica" pitchFamily="2" charset="0"/>
              </a:rPr>
              <a:t>Technology Data Sources </a:t>
            </a:r>
            <a:endParaRPr lang="en-US" sz="1400" dirty="0">
              <a:latin typeface="Helvetica" pitchFamily="2" charset="0"/>
            </a:endParaRPr>
          </a:p>
          <a:p>
            <a:pPr>
              <a:spcBef>
                <a:spcPts val="0"/>
              </a:spcBef>
            </a:pPr>
            <a:r>
              <a:rPr lang="en-US" sz="1400" dirty="0">
                <a:effectLst/>
                <a:latin typeface="Helvetica" pitchFamily="2" charset="0"/>
              </a:rPr>
              <a:t>Staff/Parents/Community/ Business members involved w/SBDM Survey and Interviews of Students/Staff/Parents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Technology Strengths </a:t>
            </a:r>
            <a:endParaRPr lang="en-US" sz="1400" dirty="0">
              <a:latin typeface="Helvetica" pitchFamily="2" charset="0"/>
            </a:endParaRPr>
          </a:p>
          <a:p>
            <a:pPr>
              <a:spcBef>
                <a:spcPts val="0"/>
              </a:spcBef>
            </a:pPr>
            <a:r>
              <a:rPr lang="en-US" sz="1400" dirty="0">
                <a:effectLst/>
                <a:latin typeface="Helvetica" pitchFamily="2" charset="0"/>
              </a:rPr>
              <a:t>The number of technology devices are greater than 1-to-1. </a:t>
            </a:r>
          </a:p>
          <a:p>
            <a:pPr>
              <a:spcBef>
                <a:spcPts val="0"/>
              </a:spcBef>
            </a:pPr>
            <a:r>
              <a:rPr lang="en-US" sz="1400" dirty="0">
                <a:effectLst/>
                <a:latin typeface="Helvetica" pitchFamily="2" charset="0"/>
              </a:rPr>
              <a:t>Technology devices are two years old or newer. </a:t>
            </a:r>
          </a:p>
          <a:p>
            <a:pPr>
              <a:spcBef>
                <a:spcPts val="0"/>
              </a:spcBef>
            </a:pPr>
            <a:r>
              <a:rPr lang="en-US" sz="1400" dirty="0">
                <a:effectLst/>
                <a:latin typeface="Helvetica" pitchFamily="2" charset="0"/>
              </a:rPr>
              <a:t>There is </a:t>
            </a:r>
            <a:r>
              <a:rPr lang="en-US" sz="1400" dirty="0" err="1">
                <a:effectLst/>
                <a:latin typeface="Helvetica" pitchFamily="2" charset="0"/>
              </a:rPr>
              <a:t>wifi</a:t>
            </a:r>
            <a:r>
              <a:rPr lang="en-US" sz="1400" dirty="0">
                <a:effectLst/>
                <a:latin typeface="Helvetica" pitchFamily="2" charset="0"/>
              </a:rPr>
              <a:t> in all classrooms with adequate bandwidth. </a:t>
            </a:r>
          </a:p>
          <a:p>
            <a:pPr>
              <a:spcBef>
                <a:spcPts val="0"/>
              </a:spcBef>
            </a:pPr>
            <a:r>
              <a:rPr lang="en-US" sz="1400" dirty="0">
                <a:effectLst/>
                <a:latin typeface="Helvetica" pitchFamily="2" charset="0"/>
              </a:rPr>
              <a:t>Staff have adequate devices.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Technology Challenges</a:t>
            </a:r>
            <a:endParaRPr lang="en-US" sz="1400" dirty="0">
              <a:latin typeface="Helvetica" pitchFamily="2" charset="0"/>
            </a:endParaRPr>
          </a:p>
          <a:p>
            <a:pPr>
              <a:spcBef>
                <a:spcPts val="0"/>
              </a:spcBef>
            </a:pPr>
            <a:r>
              <a:rPr lang="en-US" sz="1400" dirty="0">
                <a:effectLst/>
                <a:latin typeface="Helvetica" pitchFamily="2" charset="0"/>
              </a:rPr>
              <a:t>There is a perceived lack of available student devices. </a:t>
            </a: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Technology Priorities</a:t>
            </a:r>
            <a:endParaRPr lang="en-US" sz="1400" dirty="0">
              <a:latin typeface="Helvetica" pitchFamily="2" charset="0"/>
            </a:endParaRPr>
          </a:p>
          <a:p>
            <a:pPr>
              <a:spcBef>
                <a:spcPts val="0"/>
              </a:spcBef>
            </a:pPr>
            <a:r>
              <a:rPr lang="en-US" sz="1400" dirty="0">
                <a:effectLst/>
                <a:latin typeface="Helvetica" pitchFamily="2" charset="0"/>
              </a:rPr>
              <a:t>There is a need to provide clear communications regarding the availability of technology devices. There is a need to provide additional technology training for staff.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Technology Summary </a:t>
            </a:r>
            <a:endParaRPr lang="en-US" sz="1400" dirty="0">
              <a:latin typeface="Helvetica" pitchFamily="2" charset="0"/>
            </a:endParaRPr>
          </a:p>
          <a:p>
            <a:pPr>
              <a:spcBef>
                <a:spcPts val="0"/>
              </a:spcBef>
            </a:pPr>
            <a:r>
              <a:rPr lang="en-US" sz="1400" dirty="0">
                <a:effectLst/>
                <a:latin typeface="Helvetica" pitchFamily="2" charset="0"/>
              </a:rPr>
              <a:t>Harleton ISD has very good availability to technology devices and </a:t>
            </a:r>
            <a:r>
              <a:rPr lang="en-US" sz="1400" dirty="0" err="1">
                <a:effectLst/>
                <a:latin typeface="Helvetica" pitchFamily="2" charset="0"/>
              </a:rPr>
              <a:t>wifi</a:t>
            </a:r>
            <a:r>
              <a:rPr lang="en-US" sz="1400" dirty="0">
                <a:effectLst/>
                <a:latin typeface="Helvetica" pitchFamily="2" charset="0"/>
              </a:rPr>
              <a:t> access.</a:t>
            </a:r>
            <a:br>
              <a:rPr lang="en-US" sz="1400" dirty="0">
                <a:effectLst/>
                <a:latin typeface="Helvetica" pitchFamily="2" charset="0"/>
              </a:rPr>
            </a:br>
            <a:r>
              <a:rPr lang="en-US" sz="1400" dirty="0">
                <a:effectLst/>
                <a:latin typeface="Helvetica" pitchFamily="2" charset="0"/>
              </a:rPr>
              <a:t>Staff will benefit from additional training for technology integration and how to access online resources. </a:t>
            </a:r>
            <a:endParaRPr lang="en-US" sz="1400" dirty="0">
              <a:latin typeface="Helvetica" pitchFamily="2" charset="0"/>
            </a:endParaRPr>
          </a:p>
          <a:p>
            <a:pPr marL="0" indent="0">
              <a:buNone/>
            </a:pPr>
            <a:endParaRPr lang="en-US" sz="1000" dirty="0">
              <a:latin typeface="Helvetica" pitchFamily="2" charset="0"/>
            </a:endParaRPr>
          </a:p>
          <a:p>
            <a:pPr marL="0" indent="0">
              <a:spcBef>
                <a:spcPts val="0"/>
              </a:spcBef>
              <a:buNone/>
            </a:pPr>
            <a:endParaRPr lang="en-US" sz="1400" dirty="0">
              <a:latin typeface="Helvetica" pitchFamily="2" charset="0"/>
            </a:endParaRPr>
          </a:p>
          <a:p>
            <a:pPr marL="0" indent="0">
              <a:spcBef>
                <a:spcPts val="0"/>
              </a:spcBef>
              <a:buNone/>
            </a:pPr>
            <a:endParaRPr lang="en-US" sz="1400" dirty="0">
              <a:latin typeface="Helvetica" pitchFamily="2" charset="0"/>
            </a:endParaRPr>
          </a:p>
        </p:txBody>
      </p:sp>
      <p:sp>
        <p:nvSpPr>
          <p:cNvPr id="4" name="Footer Placeholder 3">
            <a:extLst>
              <a:ext uri="{FF2B5EF4-FFF2-40B4-BE49-F238E27FC236}">
                <a16:creationId xmlns:a16="http://schemas.microsoft.com/office/drawing/2014/main" id="{4467C3F9-3457-437A-FDB0-C6A556E0CA25}"/>
              </a:ext>
            </a:extLst>
          </p:cNvPr>
          <p:cNvSpPr>
            <a:spLocks noGrp="1"/>
          </p:cNvSpPr>
          <p:nvPr>
            <p:ph type="ftr" sz="quarter" idx="11"/>
          </p:nvPr>
        </p:nvSpPr>
        <p:spPr/>
        <p:txBody>
          <a:bodyPr/>
          <a:lstStyle/>
          <a:p>
            <a:r>
              <a:rPr lang="en-US" dirty="0"/>
              <a:t>XXX ISD</a:t>
            </a:r>
          </a:p>
        </p:txBody>
      </p:sp>
      <p:sp>
        <p:nvSpPr>
          <p:cNvPr id="5" name="TextBox 4">
            <a:extLst>
              <a:ext uri="{FF2B5EF4-FFF2-40B4-BE49-F238E27FC236}">
                <a16:creationId xmlns:a16="http://schemas.microsoft.com/office/drawing/2014/main" id="{1341CD29-97BA-13F5-F613-9E1FD9D0C1C2}"/>
              </a:ext>
            </a:extLst>
          </p:cNvPr>
          <p:cNvSpPr txBox="1"/>
          <p:nvPr/>
        </p:nvSpPr>
        <p:spPr>
          <a:xfrm>
            <a:off x="2476500" y="354568"/>
            <a:ext cx="5969000" cy="400110"/>
          </a:xfrm>
          <a:prstGeom prst="rect">
            <a:avLst/>
          </a:prstGeom>
          <a:noFill/>
        </p:spPr>
        <p:txBody>
          <a:bodyPr wrap="square" rtlCol="0">
            <a:spAutoFit/>
          </a:bodyPr>
          <a:lstStyle/>
          <a:p>
            <a:pPr algn="ctr"/>
            <a:r>
              <a:rPr lang="en-US" sz="2000" b="1" dirty="0">
                <a:latin typeface="Helvetica" pitchFamily="2" charset="0"/>
              </a:rPr>
              <a:t>TECHNOLOGY</a:t>
            </a:r>
          </a:p>
        </p:txBody>
      </p:sp>
    </p:spTree>
    <p:extLst>
      <p:ext uri="{BB962C8B-B14F-4D97-AF65-F5344CB8AC3E}">
        <p14:creationId xmlns:p14="http://schemas.microsoft.com/office/powerpoint/2010/main" val="1943876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346CC-0ECC-4678-63D3-1DE2997BC402}"/>
              </a:ext>
            </a:extLst>
          </p:cNvPr>
          <p:cNvSpPr>
            <a:spLocks noGrp="1"/>
          </p:cNvSpPr>
          <p:nvPr>
            <p:ph idx="1"/>
          </p:nvPr>
        </p:nvSpPr>
        <p:spPr>
          <a:xfrm>
            <a:off x="754380" y="1074208"/>
            <a:ext cx="9464040" cy="5974292"/>
          </a:xfrm>
        </p:spPr>
        <p:txBody>
          <a:bodyPr>
            <a:noAutofit/>
          </a:bodyPr>
          <a:lstStyle/>
          <a:p>
            <a:pPr marL="0" indent="0">
              <a:spcBef>
                <a:spcPts val="0"/>
              </a:spcBef>
              <a:buNone/>
            </a:pPr>
            <a:r>
              <a:rPr lang="en-US" sz="1400" b="1" dirty="0">
                <a:effectLst/>
                <a:latin typeface="Helvetica" pitchFamily="2" charset="0"/>
              </a:rPr>
              <a:t>Data Sources </a:t>
            </a:r>
            <a:endParaRPr lang="en-US" sz="1400" dirty="0">
              <a:latin typeface="Helvetica" pitchFamily="2" charset="0"/>
            </a:endParaRPr>
          </a:p>
          <a:p>
            <a:pPr>
              <a:spcBef>
                <a:spcPts val="0"/>
              </a:spcBef>
            </a:pPr>
            <a:r>
              <a:rPr lang="en-US" sz="1400" dirty="0">
                <a:effectLst/>
                <a:latin typeface="Helvetica" pitchFamily="2" charset="0"/>
              </a:rPr>
              <a:t>Staff/Parents/Community/ Business members involved w/SBDM Survey and Interviews of Students/Staff/Parents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Strengths </a:t>
            </a:r>
            <a:endParaRPr lang="en-US" sz="1400" dirty="0">
              <a:latin typeface="Helvetica" pitchFamily="2" charset="0"/>
            </a:endParaRPr>
          </a:p>
          <a:p>
            <a:pPr>
              <a:spcBef>
                <a:spcPts val="0"/>
              </a:spcBef>
            </a:pPr>
            <a:r>
              <a:rPr lang="en-US" sz="1400" dirty="0">
                <a:effectLst/>
                <a:latin typeface="Helvetica" pitchFamily="2" charset="0"/>
              </a:rPr>
              <a:t>The number of technology devices are greater than 1-to-1. </a:t>
            </a:r>
          </a:p>
          <a:p>
            <a:pPr>
              <a:spcBef>
                <a:spcPts val="0"/>
              </a:spcBef>
            </a:pPr>
            <a:r>
              <a:rPr lang="en-US" sz="1400" dirty="0">
                <a:effectLst/>
                <a:latin typeface="Helvetica" pitchFamily="2" charset="0"/>
              </a:rPr>
              <a:t>Technology devices are two years old or newer. </a:t>
            </a:r>
          </a:p>
          <a:p>
            <a:pPr>
              <a:spcBef>
                <a:spcPts val="0"/>
              </a:spcBef>
            </a:pPr>
            <a:r>
              <a:rPr lang="en-US" sz="1400" dirty="0">
                <a:effectLst/>
                <a:latin typeface="Helvetica" pitchFamily="2" charset="0"/>
              </a:rPr>
              <a:t>There is </a:t>
            </a:r>
            <a:r>
              <a:rPr lang="en-US" sz="1400" dirty="0" err="1">
                <a:effectLst/>
                <a:latin typeface="Helvetica" pitchFamily="2" charset="0"/>
              </a:rPr>
              <a:t>wifi</a:t>
            </a:r>
            <a:r>
              <a:rPr lang="en-US" sz="1400" dirty="0">
                <a:effectLst/>
                <a:latin typeface="Helvetica" pitchFamily="2" charset="0"/>
              </a:rPr>
              <a:t> in all classrooms with adequate bandwidth. </a:t>
            </a:r>
          </a:p>
          <a:p>
            <a:pPr>
              <a:spcBef>
                <a:spcPts val="0"/>
              </a:spcBef>
            </a:pPr>
            <a:r>
              <a:rPr lang="en-US" sz="1400" dirty="0">
                <a:effectLst/>
                <a:latin typeface="Helvetica" pitchFamily="2" charset="0"/>
              </a:rPr>
              <a:t>Staff have adequate devices.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Challenges</a:t>
            </a:r>
            <a:endParaRPr lang="en-US" sz="1400" dirty="0">
              <a:latin typeface="Helvetica" pitchFamily="2" charset="0"/>
            </a:endParaRPr>
          </a:p>
          <a:p>
            <a:pPr>
              <a:spcBef>
                <a:spcPts val="0"/>
              </a:spcBef>
            </a:pPr>
            <a:r>
              <a:rPr lang="en-US" sz="1400" dirty="0">
                <a:effectLst/>
                <a:latin typeface="Helvetica" pitchFamily="2" charset="0"/>
              </a:rPr>
              <a:t>There is a perceived lack of available student devices. </a:t>
            </a: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Priorities</a:t>
            </a:r>
            <a:endParaRPr lang="en-US" sz="1400" dirty="0">
              <a:latin typeface="Helvetica" pitchFamily="2" charset="0"/>
            </a:endParaRPr>
          </a:p>
          <a:p>
            <a:pPr>
              <a:spcBef>
                <a:spcPts val="0"/>
              </a:spcBef>
            </a:pPr>
            <a:r>
              <a:rPr lang="en-US" sz="1400" dirty="0">
                <a:effectLst/>
                <a:latin typeface="Helvetica" pitchFamily="2" charset="0"/>
              </a:rPr>
              <a:t>There is a need to provide clear communications regarding the availability of technology devices. There is a need to provide additional technology training for staff. </a:t>
            </a:r>
            <a:endParaRPr lang="en-US" sz="1400" dirty="0">
              <a:latin typeface="Helvetica" pitchFamily="2" charset="0"/>
            </a:endParaRPr>
          </a:p>
          <a:p>
            <a:pPr marL="0" indent="0">
              <a:spcBef>
                <a:spcPts val="0"/>
              </a:spcBef>
              <a:buNone/>
            </a:pPr>
            <a:endParaRPr lang="en-US" sz="1400" b="1" dirty="0">
              <a:latin typeface="Helvetica" pitchFamily="2" charset="0"/>
            </a:endParaRPr>
          </a:p>
          <a:p>
            <a:pPr marL="0" indent="0">
              <a:spcBef>
                <a:spcPts val="0"/>
              </a:spcBef>
              <a:buNone/>
            </a:pPr>
            <a:r>
              <a:rPr lang="en-US" sz="1400" b="1" dirty="0">
                <a:effectLst/>
                <a:latin typeface="Helvetica" pitchFamily="2" charset="0"/>
              </a:rPr>
              <a:t>Summary </a:t>
            </a:r>
            <a:endParaRPr lang="en-US" sz="1400" dirty="0">
              <a:latin typeface="Helvetica" pitchFamily="2" charset="0"/>
            </a:endParaRPr>
          </a:p>
          <a:p>
            <a:pPr>
              <a:spcBef>
                <a:spcPts val="0"/>
              </a:spcBef>
            </a:pPr>
            <a:r>
              <a:rPr lang="en-US" sz="1400" dirty="0">
                <a:effectLst/>
                <a:latin typeface="Helvetica" pitchFamily="2" charset="0"/>
              </a:rPr>
              <a:t>The district provides very good availability to technology devices and </a:t>
            </a:r>
            <a:r>
              <a:rPr lang="en-US" sz="1400" dirty="0" err="1">
                <a:effectLst/>
                <a:latin typeface="Helvetica" pitchFamily="2" charset="0"/>
              </a:rPr>
              <a:t>wifi</a:t>
            </a:r>
            <a:r>
              <a:rPr lang="en-US" sz="1400" dirty="0">
                <a:effectLst/>
                <a:latin typeface="Helvetica" pitchFamily="2" charset="0"/>
              </a:rPr>
              <a:t> access.</a:t>
            </a:r>
            <a:br>
              <a:rPr lang="en-US" sz="1400" dirty="0">
                <a:effectLst/>
                <a:latin typeface="Helvetica" pitchFamily="2" charset="0"/>
              </a:rPr>
            </a:br>
            <a:r>
              <a:rPr lang="en-US" sz="1400" dirty="0">
                <a:effectLst/>
                <a:latin typeface="Helvetica" pitchFamily="2" charset="0"/>
              </a:rPr>
              <a:t>Staff will benefit from additional training for technology integration and how to access online resources. </a:t>
            </a:r>
            <a:endParaRPr lang="en-US" sz="1400" dirty="0">
              <a:latin typeface="Helvetica" pitchFamily="2" charset="0"/>
            </a:endParaRPr>
          </a:p>
          <a:p>
            <a:pPr marL="0" indent="0">
              <a:buNone/>
            </a:pPr>
            <a:endParaRPr lang="en-US" sz="1000" dirty="0">
              <a:latin typeface="Helvetica" pitchFamily="2" charset="0"/>
            </a:endParaRPr>
          </a:p>
          <a:p>
            <a:pPr marL="0" indent="0">
              <a:spcBef>
                <a:spcPts val="0"/>
              </a:spcBef>
              <a:buNone/>
            </a:pPr>
            <a:endParaRPr lang="en-US" sz="1400" dirty="0">
              <a:latin typeface="Helvetica" pitchFamily="2" charset="0"/>
            </a:endParaRPr>
          </a:p>
          <a:p>
            <a:pPr marL="0" indent="0">
              <a:spcBef>
                <a:spcPts val="0"/>
              </a:spcBef>
              <a:buNone/>
            </a:pPr>
            <a:endParaRPr lang="en-US" sz="1400" dirty="0">
              <a:latin typeface="Helvetica" pitchFamily="2" charset="0"/>
            </a:endParaRPr>
          </a:p>
        </p:txBody>
      </p:sp>
      <p:sp>
        <p:nvSpPr>
          <p:cNvPr id="4" name="Footer Placeholder 3">
            <a:extLst>
              <a:ext uri="{FF2B5EF4-FFF2-40B4-BE49-F238E27FC236}">
                <a16:creationId xmlns:a16="http://schemas.microsoft.com/office/drawing/2014/main" id="{4467C3F9-3457-437A-FDB0-C6A556E0CA25}"/>
              </a:ext>
            </a:extLst>
          </p:cNvPr>
          <p:cNvSpPr>
            <a:spLocks noGrp="1"/>
          </p:cNvSpPr>
          <p:nvPr>
            <p:ph type="ftr" sz="quarter" idx="11"/>
          </p:nvPr>
        </p:nvSpPr>
        <p:spPr/>
        <p:txBody>
          <a:bodyPr/>
          <a:lstStyle/>
          <a:p>
            <a:r>
              <a:rPr lang="en-US" dirty="0"/>
              <a:t>XXX ISD</a:t>
            </a:r>
          </a:p>
        </p:txBody>
      </p:sp>
      <p:sp>
        <p:nvSpPr>
          <p:cNvPr id="5" name="TextBox 4">
            <a:extLst>
              <a:ext uri="{FF2B5EF4-FFF2-40B4-BE49-F238E27FC236}">
                <a16:creationId xmlns:a16="http://schemas.microsoft.com/office/drawing/2014/main" id="{1341CD29-97BA-13F5-F613-9E1FD9D0C1C2}"/>
              </a:ext>
            </a:extLst>
          </p:cNvPr>
          <p:cNvSpPr txBox="1"/>
          <p:nvPr/>
        </p:nvSpPr>
        <p:spPr>
          <a:xfrm>
            <a:off x="2476500" y="354568"/>
            <a:ext cx="5969000" cy="400110"/>
          </a:xfrm>
          <a:prstGeom prst="rect">
            <a:avLst/>
          </a:prstGeom>
          <a:noFill/>
        </p:spPr>
        <p:txBody>
          <a:bodyPr wrap="square" rtlCol="0">
            <a:spAutoFit/>
          </a:bodyPr>
          <a:lstStyle/>
          <a:p>
            <a:pPr algn="ctr"/>
            <a:r>
              <a:rPr lang="en-US" sz="2000" b="1" dirty="0">
                <a:latin typeface="Helvetica" pitchFamily="2" charset="0"/>
              </a:rPr>
              <a:t>LEADERSHIP: SYSTEMS &amp; PROCESSES</a:t>
            </a:r>
          </a:p>
        </p:txBody>
      </p:sp>
    </p:spTree>
    <p:extLst>
      <p:ext uri="{BB962C8B-B14F-4D97-AF65-F5344CB8AC3E}">
        <p14:creationId xmlns:p14="http://schemas.microsoft.com/office/powerpoint/2010/main" val="2040209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346CC-0ECC-4678-63D3-1DE2997BC402}"/>
              </a:ext>
            </a:extLst>
          </p:cNvPr>
          <p:cNvSpPr>
            <a:spLocks noGrp="1"/>
          </p:cNvSpPr>
          <p:nvPr>
            <p:ph idx="1"/>
          </p:nvPr>
        </p:nvSpPr>
        <p:spPr>
          <a:xfrm>
            <a:off x="754380" y="1074208"/>
            <a:ext cx="9464040" cy="5974292"/>
          </a:xfrm>
        </p:spPr>
        <p:txBody>
          <a:bodyPr>
            <a:noAutofit/>
          </a:bodyPr>
          <a:lstStyle/>
          <a:p>
            <a:pPr marL="0" indent="0">
              <a:spcBef>
                <a:spcPts val="0"/>
              </a:spcBef>
              <a:buNone/>
            </a:pPr>
            <a:r>
              <a:rPr lang="en-US" sz="1400" b="1" dirty="0">
                <a:effectLst/>
                <a:latin typeface="Helvetica" pitchFamily="2" charset="0"/>
              </a:rPr>
              <a:t>Other Data Sources</a:t>
            </a:r>
          </a:p>
          <a:p>
            <a:pPr marL="0" indent="0">
              <a:spcBef>
                <a:spcPts val="0"/>
              </a:spcBef>
              <a:buNone/>
            </a:pPr>
            <a:endParaRPr lang="en-US" sz="1400" b="1" dirty="0">
              <a:latin typeface="Helvetica" pitchFamily="2" charset="0"/>
            </a:endParaRPr>
          </a:p>
          <a:p>
            <a:pPr marL="0" indent="0">
              <a:spcBef>
                <a:spcPts val="0"/>
              </a:spcBef>
              <a:buNone/>
            </a:pPr>
            <a:r>
              <a:rPr lang="en-US" sz="1400" b="1" dirty="0">
                <a:effectLst/>
                <a:latin typeface="Helvetica" pitchFamily="2" charset="0"/>
              </a:rPr>
              <a:t>Other Strengths </a:t>
            </a:r>
            <a:endParaRPr lang="en-US" sz="1400" dirty="0">
              <a:latin typeface="Helvetica" pitchFamily="2" charset="0"/>
            </a:endParaRPr>
          </a:p>
          <a:p>
            <a:pPr>
              <a:spcBef>
                <a:spcPts val="0"/>
              </a:spcBef>
            </a:pPr>
            <a:r>
              <a:rPr lang="en-US" sz="1400" dirty="0">
                <a:effectLst/>
                <a:latin typeface="Helvetica" pitchFamily="2" charset="0"/>
              </a:rPr>
              <a:t>Facilities Strengths </a:t>
            </a:r>
            <a:endParaRPr lang="en-US" sz="1400" dirty="0">
              <a:latin typeface="Helvetica" pitchFamily="2" charset="0"/>
            </a:endParaRPr>
          </a:p>
          <a:p>
            <a:pPr>
              <a:spcBef>
                <a:spcPts val="0"/>
              </a:spcBef>
            </a:pPr>
            <a:r>
              <a:rPr lang="en-US" sz="1400" dirty="0">
                <a:effectLst/>
                <a:latin typeface="Helvetica" pitchFamily="2" charset="0"/>
              </a:rPr>
              <a:t>Air purifiers are provided throughout the district.</a:t>
            </a:r>
            <a:br>
              <a:rPr lang="en-US" sz="1400" dirty="0">
                <a:effectLst/>
                <a:latin typeface="Helvetica" pitchFamily="2" charset="0"/>
              </a:rPr>
            </a:br>
            <a:r>
              <a:rPr lang="en-US" sz="1400" dirty="0">
                <a:effectLst/>
                <a:latin typeface="Helvetica" pitchFamily="2" charset="0"/>
              </a:rPr>
              <a:t>Sanitizing practices are in place.</a:t>
            </a:r>
            <a:br>
              <a:rPr lang="en-US" sz="1400" dirty="0">
                <a:effectLst/>
                <a:latin typeface="Helvetica" pitchFamily="2" charset="0"/>
              </a:rPr>
            </a:br>
            <a:r>
              <a:rPr lang="en-US" sz="1400" dirty="0">
                <a:effectLst/>
                <a:latin typeface="Helvetica" pitchFamily="2" charset="0"/>
              </a:rPr>
              <a:t>Social distancing (to the extent possible) is being implemented.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Other Challenges</a:t>
            </a:r>
            <a:endParaRPr lang="en-US" sz="1400" dirty="0">
              <a:latin typeface="Helvetica" pitchFamily="2" charset="0"/>
            </a:endParaRPr>
          </a:p>
          <a:p>
            <a:pPr>
              <a:spcBef>
                <a:spcPts val="0"/>
              </a:spcBef>
            </a:pPr>
            <a:r>
              <a:rPr lang="en-US" sz="1400" dirty="0">
                <a:effectLst/>
                <a:latin typeface="Helvetica" pitchFamily="2" charset="0"/>
              </a:rPr>
              <a:t>There is not enough space in the common areas to provide for the recommended amount of social distancing. Examples: Students had to eat lunches in classrooms.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Other Priorities</a:t>
            </a:r>
            <a:endParaRPr lang="en-US" sz="1400" dirty="0">
              <a:latin typeface="Helvetica" pitchFamily="2" charset="0"/>
            </a:endParaRPr>
          </a:p>
          <a:p>
            <a:pPr>
              <a:spcBef>
                <a:spcPts val="0"/>
              </a:spcBef>
            </a:pPr>
            <a:r>
              <a:rPr lang="en-US" sz="1400" dirty="0">
                <a:effectLst/>
                <a:latin typeface="Helvetica" pitchFamily="2" charset="0"/>
              </a:rPr>
              <a:t>There is a need to provide open air learning spaces.</a:t>
            </a:r>
          </a:p>
          <a:p>
            <a:pPr>
              <a:spcBef>
                <a:spcPts val="0"/>
              </a:spcBef>
            </a:pPr>
            <a:r>
              <a:rPr lang="en-US" sz="1400" dirty="0">
                <a:effectLst/>
                <a:latin typeface="Helvetica" pitchFamily="2" charset="0"/>
              </a:rPr>
              <a:t>There is a need to provide larger learning areas to accommodate social distancing. </a:t>
            </a:r>
          </a:p>
          <a:p>
            <a:pPr>
              <a:spcBef>
                <a:spcPts val="0"/>
              </a:spcBef>
            </a:pPr>
            <a:endParaRPr lang="en-US" sz="1400" dirty="0">
              <a:latin typeface="Helvetica" pitchFamily="2" charset="0"/>
            </a:endParaRPr>
          </a:p>
          <a:p>
            <a:pPr marL="0" indent="0">
              <a:spcBef>
                <a:spcPts val="0"/>
              </a:spcBef>
              <a:buNone/>
            </a:pPr>
            <a:r>
              <a:rPr lang="en-US" sz="1400" b="1" dirty="0">
                <a:latin typeface="Helvetica" pitchFamily="2" charset="0"/>
              </a:rPr>
              <a:t>Other Summary</a:t>
            </a:r>
          </a:p>
          <a:p>
            <a:pPr marL="0" indent="0">
              <a:spcBef>
                <a:spcPts val="0"/>
              </a:spcBef>
              <a:buNone/>
            </a:pPr>
            <a:endParaRPr lang="en-US" sz="1400" dirty="0">
              <a:latin typeface="Helvetica" pitchFamily="2" charset="0"/>
            </a:endParaRPr>
          </a:p>
        </p:txBody>
      </p:sp>
      <p:sp>
        <p:nvSpPr>
          <p:cNvPr id="4" name="Footer Placeholder 3">
            <a:extLst>
              <a:ext uri="{FF2B5EF4-FFF2-40B4-BE49-F238E27FC236}">
                <a16:creationId xmlns:a16="http://schemas.microsoft.com/office/drawing/2014/main" id="{4467C3F9-3457-437A-FDB0-C6A556E0CA25}"/>
              </a:ext>
            </a:extLst>
          </p:cNvPr>
          <p:cNvSpPr>
            <a:spLocks noGrp="1"/>
          </p:cNvSpPr>
          <p:nvPr>
            <p:ph type="ftr" sz="quarter" idx="11"/>
          </p:nvPr>
        </p:nvSpPr>
        <p:spPr/>
        <p:txBody>
          <a:bodyPr/>
          <a:lstStyle/>
          <a:p>
            <a:r>
              <a:rPr lang="en-US" dirty="0"/>
              <a:t>XXX ISD</a:t>
            </a:r>
          </a:p>
        </p:txBody>
      </p:sp>
      <p:sp>
        <p:nvSpPr>
          <p:cNvPr id="5" name="TextBox 4">
            <a:extLst>
              <a:ext uri="{FF2B5EF4-FFF2-40B4-BE49-F238E27FC236}">
                <a16:creationId xmlns:a16="http://schemas.microsoft.com/office/drawing/2014/main" id="{1341CD29-97BA-13F5-F613-9E1FD9D0C1C2}"/>
              </a:ext>
            </a:extLst>
          </p:cNvPr>
          <p:cNvSpPr txBox="1"/>
          <p:nvPr/>
        </p:nvSpPr>
        <p:spPr>
          <a:xfrm>
            <a:off x="2476500" y="354568"/>
            <a:ext cx="5969000" cy="400110"/>
          </a:xfrm>
          <a:prstGeom prst="rect">
            <a:avLst/>
          </a:prstGeom>
          <a:noFill/>
        </p:spPr>
        <p:txBody>
          <a:bodyPr wrap="square" rtlCol="0">
            <a:spAutoFit/>
          </a:bodyPr>
          <a:lstStyle/>
          <a:p>
            <a:pPr algn="ctr"/>
            <a:r>
              <a:rPr lang="en-US" sz="2000" b="1" dirty="0">
                <a:latin typeface="Helvetica" pitchFamily="2" charset="0"/>
              </a:rPr>
              <a:t>OTHER</a:t>
            </a:r>
          </a:p>
        </p:txBody>
      </p:sp>
    </p:spTree>
    <p:extLst>
      <p:ext uri="{BB962C8B-B14F-4D97-AF65-F5344CB8AC3E}">
        <p14:creationId xmlns:p14="http://schemas.microsoft.com/office/powerpoint/2010/main" val="125167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DE960-E783-A652-FFAD-2FB63105F056}"/>
              </a:ext>
            </a:extLst>
          </p:cNvPr>
          <p:cNvSpPr>
            <a:spLocks noGrp="1"/>
          </p:cNvSpPr>
          <p:nvPr>
            <p:ph type="title"/>
          </p:nvPr>
        </p:nvSpPr>
        <p:spPr/>
        <p:txBody>
          <a:bodyPr>
            <a:normAutofit/>
          </a:bodyPr>
          <a:lstStyle/>
          <a:p>
            <a:pPr algn="ctr"/>
            <a:r>
              <a:rPr lang="en-US" sz="3100" b="1" dirty="0">
                <a:latin typeface="Helvetica" pitchFamily="2" charset="0"/>
              </a:rPr>
              <a:t>COMPREHENSIVE NEEDS ASSSESSMENT</a:t>
            </a:r>
            <a:br>
              <a:rPr lang="en-US" dirty="0">
                <a:latin typeface="Helvetica" pitchFamily="2" charset="0"/>
              </a:rPr>
            </a:br>
            <a:r>
              <a:rPr lang="en-US" sz="2400" dirty="0">
                <a:latin typeface="Helvetica" pitchFamily="2" charset="0"/>
              </a:rPr>
              <a:t>The Process</a:t>
            </a:r>
          </a:p>
        </p:txBody>
      </p:sp>
      <p:sp>
        <p:nvSpPr>
          <p:cNvPr id="3" name="Content Placeholder 2">
            <a:extLst>
              <a:ext uri="{FF2B5EF4-FFF2-40B4-BE49-F238E27FC236}">
                <a16:creationId xmlns:a16="http://schemas.microsoft.com/office/drawing/2014/main" id="{F892B2FD-8085-E53B-1F73-E84A97B52A2B}"/>
              </a:ext>
            </a:extLst>
          </p:cNvPr>
          <p:cNvSpPr>
            <a:spLocks noGrp="1"/>
          </p:cNvSpPr>
          <p:nvPr>
            <p:ph idx="1"/>
          </p:nvPr>
        </p:nvSpPr>
        <p:spPr/>
        <p:txBody>
          <a:bodyPr>
            <a:normAutofit/>
          </a:bodyPr>
          <a:lstStyle/>
          <a:p>
            <a:pPr marL="0" marR="0" indent="0">
              <a:spcBef>
                <a:spcPts val="0"/>
              </a:spcBef>
              <a:spcAft>
                <a:spcPts val="0"/>
              </a:spcAft>
              <a:buNone/>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The Comprehensive Needs Assessment for the development of the </a:t>
            </a:r>
            <a:r>
              <a:rPr lang="en-US" sz="1400" kern="0" dirty="0">
                <a:solidFill>
                  <a:srgbClr val="000000"/>
                </a:solidFill>
                <a:effectLst/>
                <a:highlight>
                  <a:srgbClr val="FFFF00"/>
                </a:highlight>
                <a:latin typeface="Helvetica" pitchFamily="2" charset="0"/>
                <a:ea typeface="Times New Roman" panose="02020603050405020304" pitchFamily="18" charset="0"/>
                <a:cs typeface="Times New Roman" panose="02020603050405020304" pitchFamily="18" charset="0"/>
              </a:rPr>
              <a:t>2023-202</a:t>
            </a: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4 District Improvement Plan (DIP) is a continuation of the work from previous years, and includes input from several stakeholder groups, including the needs of the campuses,  parent, family, community, and business representatives, and the District Site-Based Decision-Making Committee.  Guidance is provided by the </a:t>
            </a:r>
            <a:r>
              <a:rPr lang="en-US" sz="1400" kern="0" dirty="0">
                <a:solidFill>
                  <a:srgbClr val="000000"/>
                </a:solidFill>
                <a:effectLst/>
                <a:highlight>
                  <a:srgbClr val="FFFF00"/>
                </a:highlight>
                <a:latin typeface="Helvetica" pitchFamily="2" charset="0"/>
                <a:ea typeface="Times New Roman" panose="02020603050405020304" pitchFamily="18" charset="0"/>
                <a:cs typeface="Times New Roman" panose="02020603050405020304" pitchFamily="18" charset="0"/>
              </a:rPr>
              <a:t>XXX</a:t>
            </a: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 ISD Superintendent and Board of Trustees.</a:t>
            </a:r>
            <a:endParaRPr lang="en-US" sz="1400" kern="100" dirty="0">
              <a:effectLst/>
              <a:latin typeface="Helvetica" pitchFamily="2"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a:t>
            </a:r>
            <a:endParaRPr lang="en-US" sz="1400" kern="100" dirty="0">
              <a:latin typeface="Helvetica"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While the Comprehensive Needs Assessment is an ongoing process, the goals, objectives, and strategies have been updated to reflect new and changing needs in response the pandemic caused by the coronavirus. Strategies will be revised and updated as new needs arise.  Timely and meaningful consultation with all required stakeholders is achieved through a variety of formats, including:</a:t>
            </a:r>
          </a:p>
          <a:p>
            <a:pPr marL="0" marR="0" indent="0">
              <a:spcBef>
                <a:spcPts val="0"/>
              </a:spcBef>
              <a:spcAft>
                <a:spcPts val="0"/>
              </a:spcAft>
              <a:buNone/>
            </a:pPr>
            <a:endParaRPr lang="en-US" sz="1400" kern="100" dirty="0">
              <a:effectLst/>
              <a:latin typeface="Helvetica"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District leadership team meetings</a:t>
            </a:r>
          </a:p>
          <a:p>
            <a:pPr marL="342900" marR="0" lvl="0" indent="-342900">
              <a:spcBef>
                <a:spcPts val="0"/>
              </a:spcBef>
              <a:spcAft>
                <a:spcPts val="0"/>
              </a:spcAft>
              <a:buSzPts val="1000"/>
              <a:buFont typeface="Symbol" pitchFamily="2" charset="2"/>
              <a:buChar char=""/>
              <a:tabLst>
                <a:tab pos="457200" algn="l"/>
              </a:tabLst>
            </a:pPr>
            <a:r>
              <a:rPr lang="en-US" sz="1400" kern="0" dirty="0">
                <a:solidFill>
                  <a:srgbClr val="000000"/>
                </a:solidFill>
                <a:latin typeface="Helvetica" pitchFamily="2" charset="0"/>
                <a:ea typeface="Times New Roman" panose="02020603050405020304" pitchFamily="18" charset="0"/>
                <a:cs typeface="Times New Roman" panose="02020603050405020304" pitchFamily="18" charset="0"/>
              </a:rPr>
              <a:t>Campus and District </a:t>
            </a: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Site-based Committee meetings held periodically throughout the year, as specified by district policy</a:t>
            </a:r>
            <a:endParaRPr lang="en-US" sz="1400" kern="100" dirty="0">
              <a:solidFill>
                <a:srgbClr val="000000"/>
              </a:solidFill>
              <a:effectLst/>
              <a:latin typeface="Helvetica"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Formal and informal feedback </a:t>
            </a:r>
            <a:endParaRPr lang="en-US" sz="1400" kern="100" dirty="0">
              <a:solidFill>
                <a:srgbClr val="000000"/>
              </a:solidFill>
              <a:effectLst/>
              <a:latin typeface="Helvetica"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Surveys</a:t>
            </a:r>
            <a:endParaRPr lang="en-US" sz="1400" kern="100" dirty="0">
              <a:solidFill>
                <a:srgbClr val="000000"/>
              </a:solidFill>
              <a:effectLst/>
              <a:latin typeface="Helvetica"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Quarterly reviews of benchmark data</a:t>
            </a:r>
            <a:endParaRPr lang="en-US" sz="1400" kern="100" dirty="0">
              <a:solidFill>
                <a:srgbClr val="000000"/>
              </a:solidFill>
              <a:effectLst/>
              <a:latin typeface="Helvetica"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School board meetings</a:t>
            </a:r>
          </a:p>
          <a:p>
            <a:pPr marL="0" marR="0" lvl="0" indent="0">
              <a:spcBef>
                <a:spcPts val="0"/>
              </a:spcBef>
              <a:spcAft>
                <a:spcPts val="0"/>
              </a:spcAft>
              <a:buSzPts val="1000"/>
              <a:buNone/>
              <a:tabLst>
                <a:tab pos="457200" algn="l"/>
              </a:tabLst>
            </a:pPr>
            <a:endParaRPr lang="en-US" sz="1800" kern="100" dirty="0">
              <a:solidFill>
                <a:srgbClr val="000000"/>
              </a:solidFill>
              <a:effectLst/>
              <a:latin typeface="Helvetica" pitchFamily="2" charset="0"/>
              <a:ea typeface="Calibri" panose="020F0502020204030204" pitchFamily="34" charset="0"/>
              <a:cs typeface="Times New Roman" panose="02020603050405020304" pitchFamily="18" charset="0"/>
            </a:endParaRPr>
          </a:p>
          <a:p>
            <a:pPr marL="0" indent="0">
              <a:buNone/>
            </a:pPr>
            <a:endParaRPr lang="en-US" dirty="0">
              <a:latin typeface="Helvetica" pitchFamily="2" charset="0"/>
            </a:endParaRPr>
          </a:p>
        </p:txBody>
      </p:sp>
      <p:sp>
        <p:nvSpPr>
          <p:cNvPr id="4" name="Footer Placeholder 3">
            <a:extLst>
              <a:ext uri="{FF2B5EF4-FFF2-40B4-BE49-F238E27FC236}">
                <a16:creationId xmlns:a16="http://schemas.microsoft.com/office/drawing/2014/main" id="{16C476B5-B578-5353-C481-6297FA2C03C0}"/>
              </a:ext>
            </a:extLst>
          </p:cNvPr>
          <p:cNvSpPr>
            <a:spLocks noGrp="1"/>
          </p:cNvSpPr>
          <p:nvPr>
            <p:ph type="ftr" sz="quarter" idx="11"/>
          </p:nvPr>
        </p:nvSpPr>
        <p:spPr/>
        <p:txBody>
          <a:bodyPr/>
          <a:lstStyle/>
          <a:p>
            <a:r>
              <a:rPr lang="en-US"/>
              <a:t>XXX ISD</a:t>
            </a:r>
          </a:p>
        </p:txBody>
      </p:sp>
    </p:spTree>
    <p:extLst>
      <p:ext uri="{BB962C8B-B14F-4D97-AF65-F5344CB8AC3E}">
        <p14:creationId xmlns:p14="http://schemas.microsoft.com/office/powerpoint/2010/main" val="161517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C79D5A-0198-5E16-3B1A-8A8B27BE7C73}"/>
              </a:ext>
            </a:extLst>
          </p:cNvPr>
          <p:cNvSpPr>
            <a:spLocks noGrp="1"/>
          </p:cNvSpPr>
          <p:nvPr>
            <p:ph idx="1"/>
          </p:nvPr>
        </p:nvSpPr>
        <p:spPr>
          <a:xfrm>
            <a:off x="665480" y="951442"/>
            <a:ext cx="9464040" cy="4931516"/>
          </a:xfrm>
        </p:spPr>
        <p:txBody>
          <a:bodyPr>
            <a:noAutofit/>
          </a:bodyPr>
          <a:lstStyle/>
          <a:p>
            <a:pPr marL="0" marR="0" indent="0">
              <a:spcBef>
                <a:spcPts val="0"/>
              </a:spcBef>
              <a:spcAft>
                <a:spcPts val="0"/>
              </a:spcAft>
              <a:buNone/>
            </a:pPr>
            <a:r>
              <a:rPr lang="en-US" sz="1400" kern="0" dirty="0">
                <a:solidFill>
                  <a:srgbClr val="000000"/>
                </a:solidFill>
                <a:effectLst/>
                <a:highlight>
                  <a:srgbClr val="FFFF00"/>
                </a:highlight>
                <a:latin typeface="Helvetica" pitchFamily="2" charset="0"/>
                <a:ea typeface="Times New Roman" panose="02020603050405020304" pitchFamily="18" charset="0"/>
                <a:cs typeface="Times New Roman" panose="02020603050405020304" pitchFamily="18" charset="0"/>
              </a:rPr>
              <a:t>XXX</a:t>
            </a: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 Independent School District utilizes the Multiple Measures of Data model </a:t>
            </a:r>
            <a:r>
              <a:rPr lang="en-US" sz="1400" kern="0" dirty="0">
                <a:solidFill>
                  <a:srgbClr val="000000"/>
                </a:solidFill>
                <a:latin typeface="Helvetica" pitchFamily="2" charset="0"/>
                <a:ea typeface="Times New Roman" panose="02020603050405020304" pitchFamily="18" charset="0"/>
                <a:cs typeface="Times New Roman" panose="02020603050405020304" pitchFamily="18" charset="0"/>
              </a:rPr>
              <a:t>described </a:t>
            </a: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by Dr. Victoria Bernhardt which incorporates both quantitative and qualitative data at both the district and campus levels, and emphasizes the following four areas:</a:t>
            </a:r>
          </a:p>
          <a:p>
            <a:pPr marL="0" marR="0" indent="0">
              <a:spcBef>
                <a:spcPts val="0"/>
              </a:spcBef>
              <a:spcAft>
                <a:spcPts val="0"/>
              </a:spcAft>
              <a:buNone/>
            </a:pPr>
            <a:endParaRPr lang="en-US" sz="1400" kern="100" dirty="0">
              <a:effectLst/>
              <a:latin typeface="Helvetica" pitchFamily="2" charset="0"/>
              <a:ea typeface="Calibri" panose="020F0502020204030204" pitchFamily="34" charset="0"/>
              <a:cs typeface="Times New Roman" panose="02020603050405020304" pitchFamily="18" charset="0"/>
            </a:endParaRPr>
          </a:p>
          <a:p>
            <a:pPr marL="861045" lvl="1" indent="-342900">
              <a:spcBef>
                <a:spcPts val="0"/>
              </a:spcBef>
              <a:buSzPts val="1000"/>
              <a:buFont typeface="Symbol" pitchFamily="2" charset="2"/>
              <a:buChar char=""/>
              <a:tabLst>
                <a:tab pos="457200" algn="l"/>
              </a:tabLst>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Who are we? (Demographics)</a:t>
            </a:r>
            <a:endParaRPr lang="en-US" sz="1400" kern="100" dirty="0">
              <a:solidFill>
                <a:srgbClr val="000000"/>
              </a:solidFill>
              <a:effectLst/>
              <a:latin typeface="Helvetica" pitchFamily="2" charset="0"/>
              <a:ea typeface="Calibri" panose="020F0502020204030204" pitchFamily="34" charset="0"/>
              <a:cs typeface="Times New Roman" panose="02020603050405020304" pitchFamily="18" charset="0"/>
            </a:endParaRPr>
          </a:p>
          <a:p>
            <a:pPr marL="861045" lvl="1" indent="-342900">
              <a:spcBef>
                <a:spcPts val="0"/>
              </a:spcBef>
              <a:buSzPts val="1000"/>
              <a:buFont typeface="Symbol" pitchFamily="2" charset="2"/>
              <a:buChar char=""/>
              <a:tabLst>
                <a:tab pos="457200" algn="l"/>
              </a:tabLst>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How well do we do business? (Perceptions)</a:t>
            </a:r>
            <a:endParaRPr lang="en-US" sz="1400" kern="100" dirty="0">
              <a:solidFill>
                <a:srgbClr val="000000"/>
              </a:solidFill>
              <a:effectLst/>
              <a:latin typeface="Helvetica" pitchFamily="2" charset="0"/>
              <a:ea typeface="Calibri" panose="020F0502020204030204" pitchFamily="34" charset="0"/>
              <a:cs typeface="Times New Roman" panose="02020603050405020304" pitchFamily="18" charset="0"/>
            </a:endParaRPr>
          </a:p>
          <a:p>
            <a:pPr marL="861045" lvl="1" indent="-342900">
              <a:spcBef>
                <a:spcPts val="0"/>
              </a:spcBef>
              <a:buSzPts val="1000"/>
              <a:buFont typeface="Symbol" pitchFamily="2" charset="2"/>
              <a:buChar char=""/>
              <a:tabLst>
                <a:tab pos="457200" algn="l"/>
              </a:tabLst>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How are our students doing? (Student Achievement)</a:t>
            </a:r>
            <a:endParaRPr lang="en-US" sz="1400" kern="100" dirty="0">
              <a:solidFill>
                <a:srgbClr val="000000"/>
              </a:solidFill>
              <a:effectLst/>
              <a:latin typeface="Helvetica" pitchFamily="2" charset="0"/>
              <a:ea typeface="Calibri" panose="020F0502020204030204" pitchFamily="34" charset="0"/>
              <a:cs typeface="Times New Roman" panose="02020603050405020304" pitchFamily="18" charset="0"/>
            </a:endParaRPr>
          </a:p>
          <a:p>
            <a:pPr marL="861045" lvl="1" indent="-342900">
              <a:spcBef>
                <a:spcPts val="0"/>
              </a:spcBef>
              <a:buSzPts val="1000"/>
              <a:buFont typeface="Symbol" pitchFamily="2" charset="2"/>
              <a:buChar char=""/>
              <a:tabLst>
                <a:tab pos="457200" algn="l"/>
              </a:tabLst>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What are our procedures, methods, and practices? (Processes and Programs)</a:t>
            </a:r>
            <a:endParaRPr lang="en-US" sz="1400" kern="100" dirty="0">
              <a:solidFill>
                <a:srgbClr val="000000"/>
              </a:solidFill>
              <a:effectLst/>
              <a:latin typeface="Helvetica" pitchFamily="2"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Focus group topics are also used to delve deeper into the strengths and challenges of the district. Through an analysis of the data, and utilizing a root cause analysis protocol, strengths, needs, and root causes are identified.  Strategies are then developed based on the identified root causes.  Finally, stakeholders use a voting method to prioritize strategies with the most potential for having a positive impact on student outcomes.</a:t>
            </a:r>
            <a:b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b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Focus group topics used are:</a:t>
            </a:r>
          </a:p>
          <a:p>
            <a:pPr marL="0" marR="0" indent="0">
              <a:spcBef>
                <a:spcPts val="0"/>
              </a:spcBef>
              <a:spcAft>
                <a:spcPts val="0"/>
              </a:spcAft>
              <a:buNone/>
            </a:pPr>
            <a:endParaRPr lang="en-US" sz="1400" kern="0" dirty="0">
              <a:solidFill>
                <a:srgbClr val="000000"/>
              </a:solidFill>
              <a:latin typeface="Helvetica" pitchFamily="2" charset="0"/>
              <a:cs typeface="Times New Roman" panose="02020603050405020304" pitchFamily="18" charset="0"/>
            </a:endParaRP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Demographics</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Student Achievement</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School Culture &amp; Climate</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Staff Quality, Recruitment, &amp; Retention</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Curriculum, Instruction, &amp; Assessment</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Parent, Family, &amp; Community Engagement</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Technology</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Other: Systems &amp; Processes</a:t>
            </a:r>
          </a:p>
          <a:p>
            <a:pPr marL="0" indent="0">
              <a:spcBef>
                <a:spcPts val="0"/>
              </a:spcBef>
              <a:buNone/>
            </a:pPr>
            <a:endParaRPr lang="en-US" sz="1800" dirty="0">
              <a:latin typeface="Helvetica" pitchFamily="2" charset="0"/>
            </a:endParaRPr>
          </a:p>
          <a:p>
            <a:pPr marL="0" marR="0" indent="0">
              <a:spcBef>
                <a:spcPts val="0"/>
              </a:spcBef>
              <a:spcAft>
                <a:spcPts val="0"/>
              </a:spcAft>
              <a:buNone/>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The purpose of this process is to provide a clear vision, leadership, and guidance for the district and to support all campuses in </a:t>
            </a:r>
            <a:r>
              <a:rPr lang="en-US" sz="1400" kern="0" dirty="0">
                <a:solidFill>
                  <a:srgbClr val="000000"/>
                </a:solidFill>
                <a:effectLst/>
                <a:highlight>
                  <a:srgbClr val="FFFF00"/>
                </a:highlight>
                <a:latin typeface="Helvetica" pitchFamily="2" charset="0"/>
                <a:ea typeface="Times New Roman" panose="02020603050405020304" pitchFamily="18" charset="0"/>
                <a:cs typeface="Times New Roman" panose="02020603050405020304" pitchFamily="18" charset="0"/>
              </a:rPr>
              <a:t>XXX</a:t>
            </a: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 ISD in providing quality and equitable opportunities for all students.</a:t>
            </a:r>
            <a:b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br>
            <a:b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b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The District Improvement Plan is available as hard copy at the District Administration Building, and electronically on the district website at </a:t>
            </a:r>
            <a:r>
              <a:rPr lang="en-US" sz="1400" kern="0" dirty="0">
                <a:solidFill>
                  <a:srgbClr val="000000"/>
                </a:solidFill>
                <a:effectLst/>
                <a:highlight>
                  <a:srgbClr val="FFFF00"/>
                </a:highlight>
                <a:latin typeface="Helvetica" pitchFamily="2" charset="0"/>
                <a:ea typeface="Times New Roman" panose="02020603050405020304" pitchFamily="18" charset="0"/>
                <a:cs typeface="Times New Roman" panose="02020603050405020304" pitchFamily="18" charset="0"/>
              </a:rPr>
              <a:t>XXX</a:t>
            </a: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 ISD website.  </a:t>
            </a:r>
            <a:r>
              <a:rPr lang="en-US" sz="1400" b="1" kern="0" dirty="0">
                <a:solidFill>
                  <a:srgbClr val="000000"/>
                </a:solidFill>
                <a:effectLst/>
                <a:latin typeface="Helvetica" pitchFamily="2" charset="0"/>
                <a:ea typeface="Times New Roman" panose="02020603050405020304" pitchFamily="18" charset="0"/>
                <a:cs typeface="Times New Roman" panose="02020603050405020304" pitchFamily="18" charset="0"/>
              </a:rPr>
              <a:t>The plan is in English and made available in Spanish upon request.  </a:t>
            </a:r>
            <a:endParaRPr lang="en-US" sz="1400" kern="0" dirty="0">
              <a:solidFill>
                <a:srgbClr val="000000"/>
              </a:solidFill>
              <a:latin typeface="Helvetica"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endParaRPr>
          </a:p>
          <a:p>
            <a:pPr marL="0" indent="0">
              <a:spcBef>
                <a:spcPts val="0"/>
              </a:spcBef>
              <a:buNone/>
            </a:pPr>
            <a:endParaRPr lang="en-US" sz="1800" dirty="0">
              <a:latin typeface="Helvetica" pitchFamily="2" charset="0"/>
            </a:endParaRPr>
          </a:p>
        </p:txBody>
      </p:sp>
      <p:sp>
        <p:nvSpPr>
          <p:cNvPr id="4" name="Footer Placeholder 3">
            <a:extLst>
              <a:ext uri="{FF2B5EF4-FFF2-40B4-BE49-F238E27FC236}">
                <a16:creationId xmlns:a16="http://schemas.microsoft.com/office/drawing/2014/main" id="{1E2DCA48-82B9-42BD-90EA-822ADAA5C557}"/>
              </a:ext>
            </a:extLst>
          </p:cNvPr>
          <p:cNvSpPr>
            <a:spLocks noGrp="1"/>
          </p:cNvSpPr>
          <p:nvPr>
            <p:ph type="ftr" sz="quarter" idx="11"/>
          </p:nvPr>
        </p:nvSpPr>
        <p:spPr/>
        <p:txBody>
          <a:bodyPr/>
          <a:lstStyle/>
          <a:p>
            <a:r>
              <a:rPr lang="en-US"/>
              <a:t>XXX ISD</a:t>
            </a:r>
          </a:p>
        </p:txBody>
      </p:sp>
    </p:spTree>
    <p:extLst>
      <p:ext uri="{BB962C8B-B14F-4D97-AF65-F5344CB8AC3E}">
        <p14:creationId xmlns:p14="http://schemas.microsoft.com/office/powerpoint/2010/main" val="3621854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385A059-B7D3-2346-BF6A-811FEB09D263}"/>
              </a:ext>
            </a:extLst>
          </p:cNvPr>
          <p:cNvGraphicFramePr/>
          <p:nvPr>
            <p:extLst>
              <p:ext uri="{D42A27DB-BD31-4B8C-83A1-F6EECF244321}">
                <p14:modId xmlns:p14="http://schemas.microsoft.com/office/powerpoint/2010/main" val="3651269447"/>
              </p:ext>
            </p:extLst>
          </p:nvPr>
        </p:nvGraphicFramePr>
        <p:xfrm>
          <a:off x="-891985" y="2493952"/>
          <a:ext cx="11102242" cy="2451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hevron 4">
            <a:extLst>
              <a:ext uri="{FF2B5EF4-FFF2-40B4-BE49-F238E27FC236}">
                <a16:creationId xmlns:a16="http://schemas.microsoft.com/office/drawing/2014/main" id="{4BB47122-5301-4B4D-9C5F-E7FEF426637B}"/>
              </a:ext>
            </a:extLst>
          </p:cNvPr>
          <p:cNvSpPr/>
          <p:nvPr/>
        </p:nvSpPr>
        <p:spPr>
          <a:xfrm>
            <a:off x="8214922" y="2694823"/>
            <a:ext cx="539365" cy="1029709"/>
          </a:xfrm>
          <a:prstGeom prst="chevron">
            <a:avLst>
              <a:gd name="adj" fmla="val 62310"/>
            </a:avLst>
          </a:prstGeom>
          <a:solidFill>
            <a:schemeClr val="accent4">
              <a:lumMod val="75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US" sz="2329" dirty="0"/>
          </a:p>
        </p:txBody>
      </p:sp>
      <p:sp>
        <p:nvSpPr>
          <p:cNvPr id="6" name="Chevron 5">
            <a:extLst>
              <a:ext uri="{FF2B5EF4-FFF2-40B4-BE49-F238E27FC236}">
                <a16:creationId xmlns:a16="http://schemas.microsoft.com/office/drawing/2014/main" id="{0C2C5F04-015C-4345-B77A-040D5AA877A5}"/>
              </a:ext>
            </a:extLst>
          </p:cNvPr>
          <p:cNvSpPr/>
          <p:nvPr/>
        </p:nvSpPr>
        <p:spPr>
          <a:xfrm>
            <a:off x="1157586" y="2671514"/>
            <a:ext cx="539365" cy="1029709"/>
          </a:xfrm>
          <a:prstGeom prst="chevron">
            <a:avLst>
              <a:gd name="adj" fmla="val 62310"/>
            </a:avLst>
          </a:prstGeom>
          <a:solidFill>
            <a:schemeClr val="accent4">
              <a:lumMod val="75000"/>
            </a:schemeClr>
          </a:solidFill>
        </p:spPr>
        <p:style>
          <a:lnRef idx="0">
            <a:schemeClr val="lt1">
              <a:hueOff val="0"/>
              <a:satOff val="0"/>
              <a:lumOff val="0"/>
              <a:alphaOff val="0"/>
            </a:schemeClr>
          </a:lnRef>
          <a:fillRef idx="1">
            <a:schemeClr val="accent3">
              <a:hueOff val="2710599"/>
              <a:satOff val="100000"/>
              <a:lumOff val="-14706"/>
              <a:alphaOff val="0"/>
            </a:schemeClr>
          </a:fillRef>
          <a:effectRef idx="0">
            <a:schemeClr val="accent3">
              <a:hueOff val="2710599"/>
              <a:satOff val="100000"/>
              <a:lumOff val="-14706"/>
              <a:alphaOff val="0"/>
            </a:schemeClr>
          </a:effectRef>
          <a:fontRef idx="minor">
            <a:schemeClr val="lt1"/>
          </a:fontRef>
        </p:style>
      </p:sp>
      <p:sp>
        <p:nvSpPr>
          <p:cNvPr id="9" name="Rectangle 8">
            <a:extLst>
              <a:ext uri="{FF2B5EF4-FFF2-40B4-BE49-F238E27FC236}">
                <a16:creationId xmlns:a16="http://schemas.microsoft.com/office/drawing/2014/main" id="{CD25AF64-E10F-7640-A933-7EF98D6006AF}"/>
              </a:ext>
            </a:extLst>
          </p:cNvPr>
          <p:cNvSpPr/>
          <p:nvPr/>
        </p:nvSpPr>
        <p:spPr>
          <a:xfrm>
            <a:off x="1075809" y="4098469"/>
            <a:ext cx="1470998" cy="36838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hevron 11">
            <a:extLst>
              <a:ext uri="{FF2B5EF4-FFF2-40B4-BE49-F238E27FC236}">
                <a16:creationId xmlns:a16="http://schemas.microsoft.com/office/drawing/2014/main" id="{4F0E205D-1E94-6548-A7D5-36D60E6D9AA0}"/>
              </a:ext>
            </a:extLst>
          </p:cNvPr>
          <p:cNvSpPr/>
          <p:nvPr/>
        </p:nvSpPr>
        <p:spPr>
          <a:xfrm>
            <a:off x="3625871" y="2671514"/>
            <a:ext cx="539365" cy="1029709"/>
          </a:xfrm>
          <a:prstGeom prst="chevron">
            <a:avLst>
              <a:gd name="adj" fmla="val 62310"/>
            </a:avLst>
          </a:prstGeom>
          <a:solidFill>
            <a:schemeClr val="accent4">
              <a:lumMod val="60000"/>
              <a:lumOff val="40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grpSp>
        <p:nvGrpSpPr>
          <p:cNvPr id="13" name="Group 12">
            <a:extLst>
              <a:ext uri="{FF2B5EF4-FFF2-40B4-BE49-F238E27FC236}">
                <a16:creationId xmlns:a16="http://schemas.microsoft.com/office/drawing/2014/main" id="{81FE451A-796B-4A40-90C2-1B734B859C5C}"/>
              </a:ext>
            </a:extLst>
          </p:cNvPr>
          <p:cNvGrpSpPr/>
          <p:nvPr/>
        </p:nvGrpSpPr>
        <p:grpSpPr>
          <a:xfrm>
            <a:off x="3250464" y="5515065"/>
            <a:ext cx="1007772" cy="368389"/>
            <a:chOff x="2658268" y="1252973"/>
            <a:chExt cx="1369047" cy="284664"/>
          </a:xfrm>
        </p:grpSpPr>
        <p:sp>
          <p:nvSpPr>
            <p:cNvPr id="14" name="Rectangle 13">
              <a:extLst>
                <a:ext uri="{FF2B5EF4-FFF2-40B4-BE49-F238E27FC236}">
                  <a16:creationId xmlns:a16="http://schemas.microsoft.com/office/drawing/2014/main" id="{D40076BC-7C2B-4C4F-AC8B-CEBE2D574F61}"/>
                </a:ext>
              </a:extLst>
            </p:cNvPr>
            <p:cNvSpPr/>
            <p:nvPr/>
          </p:nvSpPr>
          <p:spPr>
            <a:xfrm>
              <a:off x="2780682" y="1252973"/>
              <a:ext cx="1136680" cy="28466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TextBox 14">
              <a:extLst>
                <a:ext uri="{FF2B5EF4-FFF2-40B4-BE49-F238E27FC236}">
                  <a16:creationId xmlns:a16="http://schemas.microsoft.com/office/drawing/2014/main" id="{ACB0EF3A-00BC-C941-AA13-C3D7018654AF}"/>
                </a:ext>
              </a:extLst>
            </p:cNvPr>
            <p:cNvSpPr txBox="1"/>
            <p:nvPr/>
          </p:nvSpPr>
          <p:spPr>
            <a:xfrm>
              <a:off x="2658268" y="1252973"/>
              <a:ext cx="1369047" cy="28466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435" tIns="16435" rIns="16435" bIns="16435" numCol="1" spcCol="1270" anchor="ctr" anchorCtr="0">
              <a:noAutofit/>
            </a:bodyPr>
            <a:lstStyle/>
            <a:p>
              <a:pPr algn="ctr" defTabSz="575227">
                <a:spcBef>
                  <a:spcPct val="0"/>
                </a:spcBef>
              </a:pPr>
              <a:r>
                <a:rPr lang="en-US" sz="1050" dirty="0"/>
                <a:t>Evaluate strategies in</a:t>
              </a:r>
            </a:p>
            <a:p>
              <a:pPr algn="ctr" defTabSz="575227">
                <a:spcBef>
                  <a:spcPct val="0"/>
                </a:spcBef>
              </a:pPr>
              <a:r>
                <a:rPr lang="en-US" sz="1050" dirty="0"/>
                <a:t>current DIP/CIPs</a:t>
              </a:r>
            </a:p>
          </p:txBody>
        </p:sp>
      </p:grpSp>
      <p:grpSp>
        <p:nvGrpSpPr>
          <p:cNvPr id="16" name="Group 15">
            <a:extLst>
              <a:ext uri="{FF2B5EF4-FFF2-40B4-BE49-F238E27FC236}">
                <a16:creationId xmlns:a16="http://schemas.microsoft.com/office/drawing/2014/main" id="{8CDB9E1D-2FBF-6342-A359-9F747B5BA097}"/>
              </a:ext>
            </a:extLst>
          </p:cNvPr>
          <p:cNvGrpSpPr/>
          <p:nvPr/>
        </p:nvGrpSpPr>
        <p:grpSpPr>
          <a:xfrm>
            <a:off x="4659136" y="3983023"/>
            <a:ext cx="899834" cy="368389"/>
            <a:chOff x="2780682" y="1252973"/>
            <a:chExt cx="1136680" cy="284664"/>
          </a:xfrm>
        </p:grpSpPr>
        <p:sp>
          <p:nvSpPr>
            <p:cNvPr id="17" name="Rectangle 16">
              <a:extLst>
                <a:ext uri="{FF2B5EF4-FFF2-40B4-BE49-F238E27FC236}">
                  <a16:creationId xmlns:a16="http://schemas.microsoft.com/office/drawing/2014/main" id="{02AAB36F-1270-2045-8AD3-2387B36A236A}"/>
                </a:ext>
              </a:extLst>
            </p:cNvPr>
            <p:cNvSpPr/>
            <p:nvPr/>
          </p:nvSpPr>
          <p:spPr>
            <a:xfrm>
              <a:off x="2780682" y="1252973"/>
              <a:ext cx="1136680" cy="28466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TextBox 17">
              <a:extLst>
                <a:ext uri="{FF2B5EF4-FFF2-40B4-BE49-F238E27FC236}">
                  <a16:creationId xmlns:a16="http://schemas.microsoft.com/office/drawing/2014/main" id="{369064C2-BAF6-D448-8625-8930666032F8}"/>
                </a:ext>
              </a:extLst>
            </p:cNvPr>
            <p:cNvSpPr txBox="1"/>
            <p:nvPr/>
          </p:nvSpPr>
          <p:spPr>
            <a:xfrm>
              <a:off x="2780682" y="1252973"/>
              <a:ext cx="1136680" cy="28466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435" tIns="16435" rIns="16435" bIns="16435" numCol="1" spcCol="1270" anchor="ctr" anchorCtr="0">
              <a:noAutofit/>
            </a:bodyPr>
            <a:lstStyle/>
            <a:p>
              <a:pPr algn="ctr" defTabSz="575227">
                <a:spcBef>
                  <a:spcPct val="0"/>
                </a:spcBef>
              </a:pPr>
              <a:r>
                <a:rPr lang="en-US" sz="1050" dirty="0"/>
                <a:t>District Budget Approved:</a:t>
              </a:r>
            </a:p>
            <a:p>
              <a:pPr algn="ctr" defTabSz="575227">
                <a:spcBef>
                  <a:spcPct val="0"/>
                </a:spcBef>
              </a:pPr>
              <a:r>
                <a:rPr lang="en-US" sz="1050" dirty="0"/>
                <a:t>Fiscal elements added to DIP/CIPs</a:t>
              </a:r>
            </a:p>
          </p:txBody>
        </p:sp>
      </p:grpSp>
      <p:grpSp>
        <p:nvGrpSpPr>
          <p:cNvPr id="22" name="Group 21">
            <a:extLst>
              <a:ext uri="{FF2B5EF4-FFF2-40B4-BE49-F238E27FC236}">
                <a16:creationId xmlns:a16="http://schemas.microsoft.com/office/drawing/2014/main" id="{D20AD225-3390-6247-A699-7B42B8A3AFAA}"/>
              </a:ext>
            </a:extLst>
          </p:cNvPr>
          <p:cNvGrpSpPr/>
          <p:nvPr/>
        </p:nvGrpSpPr>
        <p:grpSpPr>
          <a:xfrm>
            <a:off x="6818931" y="2597087"/>
            <a:ext cx="1348151" cy="1279626"/>
            <a:chOff x="6716827" y="73523"/>
            <a:chExt cx="966178" cy="966178"/>
          </a:xfrm>
          <a:solidFill>
            <a:schemeClr val="accent4">
              <a:lumMod val="75000"/>
            </a:schemeClr>
          </a:solidFill>
        </p:grpSpPr>
        <p:sp>
          <p:nvSpPr>
            <p:cNvPr id="23" name="Oval 22">
              <a:extLst>
                <a:ext uri="{FF2B5EF4-FFF2-40B4-BE49-F238E27FC236}">
                  <a16:creationId xmlns:a16="http://schemas.microsoft.com/office/drawing/2014/main" id="{43FC519C-4C04-A14D-B281-F6D5BE80A069}"/>
                </a:ext>
              </a:extLst>
            </p:cNvPr>
            <p:cNvSpPr/>
            <p:nvPr/>
          </p:nvSpPr>
          <p:spPr>
            <a:xfrm>
              <a:off x="6716827" y="73523"/>
              <a:ext cx="966178" cy="966178"/>
            </a:xfrm>
            <a:prstGeom prst="ellipse">
              <a:avLst/>
            </a:prstGeom>
            <a:grpFill/>
          </p:spPr>
          <p:style>
            <a:lnRef idx="2">
              <a:schemeClr val="lt1">
                <a:hueOff val="0"/>
                <a:satOff val="0"/>
                <a:lumOff val="0"/>
                <a:alphaOff val="0"/>
              </a:schemeClr>
            </a:lnRef>
            <a:fillRef idx="1">
              <a:schemeClr val="accent3">
                <a:hueOff val="2710599"/>
                <a:satOff val="100000"/>
                <a:lumOff val="-14706"/>
                <a:alphaOff val="0"/>
              </a:schemeClr>
            </a:fillRef>
            <a:effectRef idx="0">
              <a:schemeClr val="accent3">
                <a:hueOff val="2710599"/>
                <a:satOff val="100000"/>
                <a:lumOff val="-14706"/>
                <a:alphaOff val="0"/>
              </a:schemeClr>
            </a:effectRef>
            <a:fontRef idx="minor">
              <a:schemeClr val="lt1"/>
            </a:fontRef>
          </p:style>
        </p:sp>
        <p:sp>
          <p:nvSpPr>
            <p:cNvPr id="24" name="Oval 4">
              <a:extLst>
                <a:ext uri="{FF2B5EF4-FFF2-40B4-BE49-F238E27FC236}">
                  <a16:creationId xmlns:a16="http://schemas.microsoft.com/office/drawing/2014/main" id="{49878117-5588-B243-958F-302F893043B2}"/>
                </a:ext>
              </a:extLst>
            </p:cNvPr>
            <p:cNvSpPr txBox="1"/>
            <p:nvPr/>
          </p:nvSpPr>
          <p:spPr>
            <a:xfrm>
              <a:off x="6801804" y="215016"/>
              <a:ext cx="786872" cy="683192"/>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690273">
                <a:lnSpc>
                  <a:spcPct val="90000"/>
                </a:lnSpc>
                <a:spcBef>
                  <a:spcPct val="0"/>
                </a:spcBef>
                <a:spcAft>
                  <a:spcPct val="35000"/>
                </a:spcAft>
              </a:pPr>
              <a:r>
                <a:rPr lang="en-US" sz="1294" dirty="0"/>
                <a:t>CAMPUS Improvement Plans</a:t>
              </a:r>
            </a:p>
          </p:txBody>
        </p:sp>
      </p:grpSp>
      <p:grpSp>
        <p:nvGrpSpPr>
          <p:cNvPr id="19" name="Group 18">
            <a:extLst>
              <a:ext uri="{FF2B5EF4-FFF2-40B4-BE49-F238E27FC236}">
                <a16:creationId xmlns:a16="http://schemas.microsoft.com/office/drawing/2014/main" id="{9FD3EFCF-9252-BA40-BA90-D64601F89693}"/>
              </a:ext>
            </a:extLst>
          </p:cNvPr>
          <p:cNvGrpSpPr/>
          <p:nvPr/>
        </p:nvGrpSpPr>
        <p:grpSpPr>
          <a:xfrm>
            <a:off x="6075447" y="4712530"/>
            <a:ext cx="1636379" cy="368389"/>
            <a:chOff x="2780682" y="1252973"/>
            <a:chExt cx="1136680" cy="284664"/>
          </a:xfrm>
        </p:grpSpPr>
        <p:sp>
          <p:nvSpPr>
            <p:cNvPr id="20" name="Rectangle 19">
              <a:extLst>
                <a:ext uri="{FF2B5EF4-FFF2-40B4-BE49-F238E27FC236}">
                  <a16:creationId xmlns:a16="http://schemas.microsoft.com/office/drawing/2014/main" id="{1481295C-88CD-0249-A68E-208025584D6F}"/>
                </a:ext>
              </a:extLst>
            </p:cNvPr>
            <p:cNvSpPr/>
            <p:nvPr/>
          </p:nvSpPr>
          <p:spPr>
            <a:xfrm>
              <a:off x="2780682" y="1252973"/>
              <a:ext cx="1136680" cy="28466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TextBox 20">
              <a:extLst>
                <a:ext uri="{FF2B5EF4-FFF2-40B4-BE49-F238E27FC236}">
                  <a16:creationId xmlns:a16="http://schemas.microsoft.com/office/drawing/2014/main" id="{A6BE7866-6F1D-1240-9C60-035F2357A9D1}"/>
                </a:ext>
              </a:extLst>
            </p:cNvPr>
            <p:cNvSpPr txBox="1"/>
            <p:nvPr/>
          </p:nvSpPr>
          <p:spPr>
            <a:xfrm>
              <a:off x="2780682" y="1252973"/>
              <a:ext cx="1136680" cy="28466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435" tIns="16435" rIns="16435" bIns="16435" numCol="1" spcCol="1270" anchor="ctr" anchorCtr="0">
              <a:noAutofit/>
            </a:bodyPr>
            <a:lstStyle/>
            <a:p>
              <a:pPr algn="ctr" defTabSz="575227">
                <a:spcBef>
                  <a:spcPct val="0"/>
                </a:spcBef>
              </a:pPr>
              <a:r>
                <a:rPr lang="en-US" sz="1050" u="sng" dirty="0"/>
                <a:t>Publicly Available</a:t>
              </a:r>
            </a:p>
            <a:p>
              <a:pPr marL="221873" indent="-221873" defTabSz="575227">
                <a:spcBef>
                  <a:spcPct val="0"/>
                </a:spcBef>
                <a:buFont typeface="Arial" panose="020B0604020202020204" pitchFamily="34" charset="0"/>
                <a:buChar char="•"/>
              </a:pPr>
              <a:r>
                <a:rPr lang="en-US" sz="1050" dirty="0"/>
                <a:t>DIP/CIPs approved by School Board</a:t>
              </a:r>
            </a:p>
            <a:p>
              <a:pPr marL="221873" indent="-221873" defTabSz="575227">
                <a:spcBef>
                  <a:spcPct val="0"/>
                </a:spcBef>
                <a:buFont typeface="Arial" panose="020B0604020202020204" pitchFamily="34" charset="0"/>
                <a:buChar char="•"/>
              </a:pPr>
              <a:r>
                <a:rPr lang="en-US" sz="1050" dirty="0"/>
                <a:t>Posted on Website after Board Approval</a:t>
              </a:r>
            </a:p>
            <a:p>
              <a:pPr marL="221873" indent="-221873" defTabSz="575227">
                <a:spcBef>
                  <a:spcPct val="0"/>
                </a:spcBef>
                <a:buFont typeface="Arial" panose="020B0604020202020204" pitchFamily="34" charset="0"/>
                <a:buChar char="•"/>
              </a:pPr>
              <a:r>
                <a:rPr lang="en-US" sz="1050" dirty="0"/>
                <a:t>Made available in a language and format that is understandable, according to District Translation Policy</a:t>
              </a:r>
            </a:p>
            <a:p>
              <a:pPr algn="ctr" defTabSz="575227">
                <a:spcBef>
                  <a:spcPct val="0"/>
                </a:spcBef>
              </a:pPr>
              <a:endParaRPr lang="en-US" sz="1050" dirty="0"/>
            </a:p>
            <a:p>
              <a:pPr algn="ctr" defTabSz="575227">
                <a:spcBef>
                  <a:spcPct val="0"/>
                </a:spcBef>
              </a:pPr>
              <a:endParaRPr lang="en-US" sz="1050" dirty="0"/>
            </a:p>
          </p:txBody>
        </p:sp>
      </p:grpSp>
      <p:sp>
        <p:nvSpPr>
          <p:cNvPr id="25" name="Chevron 24">
            <a:extLst>
              <a:ext uri="{FF2B5EF4-FFF2-40B4-BE49-F238E27FC236}">
                <a16:creationId xmlns:a16="http://schemas.microsoft.com/office/drawing/2014/main" id="{79E45A6E-AB1F-1A4A-878B-D7054643EE9E}"/>
              </a:ext>
            </a:extLst>
          </p:cNvPr>
          <p:cNvSpPr/>
          <p:nvPr/>
        </p:nvSpPr>
        <p:spPr>
          <a:xfrm>
            <a:off x="8813880" y="2713826"/>
            <a:ext cx="539365" cy="1029709"/>
          </a:xfrm>
          <a:prstGeom prst="chevron">
            <a:avLst>
              <a:gd name="adj" fmla="val 62310"/>
            </a:avLst>
          </a:prstGeom>
          <a:solidFill>
            <a:schemeClr val="accent4">
              <a:lumMod val="60000"/>
              <a:lumOff val="40000"/>
            </a:schemeClr>
          </a:solidFill>
        </p:spPr>
        <p:style>
          <a:lnRef idx="0">
            <a:schemeClr val="lt1">
              <a:hueOff val="0"/>
              <a:satOff val="0"/>
              <a:lumOff val="0"/>
              <a:alphaOff val="0"/>
            </a:schemeClr>
          </a:lnRef>
          <a:fillRef idx="1">
            <a:schemeClr val="accent3">
              <a:hueOff val="2710599"/>
              <a:satOff val="100000"/>
              <a:lumOff val="-14706"/>
              <a:alphaOff val="0"/>
            </a:schemeClr>
          </a:fillRef>
          <a:effectRef idx="0">
            <a:schemeClr val="accent3">
              <a:hueOff val="2710599"/>
              <a:satOff val="100000"/>
              <a:lumOff val="-14706"/>
              <a:alphaOff val="0"/>
            </a:schemeClr>
          </a:effectRef>
          <a:fontRef idx="minor">
            <a:schemeClr val="lt1"/>
          </a:fontRef>
        </p:style>
      </p:sp>
      <p:sp>
        <p:nvSpPr>
          <p:cNvPr id="27" name="Chevron 26">
            <a:extLst>
              <a:ext uri="{FF2B5EF4-FFF2-40B4-BE49-F238E27FC236}">
                <a16:creationId xmlns:a16="http://schemas.microsoft.com/office/drawing/2014/main" id="{0C259D57-14B1-D341-B078-9166A9225C78}"/>
              </a:ext>
            </a:extLst>
          </p:cNvPr>
          <p:cNvSpPr/>
          <p:nvPr/>
        </p:nvSpPr>
        <p:spPr>
          <a:xfrm>
            <a:off x="9406269" y="2713465"/>
            <a:ext cx="539365" cy="1029709"/>
          </a:xfrm>
          <a:prstGeom prst="chevron">
            <a:avLst>
              <a:gd name="adj" fmla="val 62310"/>
            </a:avLst>
          </a:prstGeom>
          <a:solidFill>
            <a:schemeClr val="accent4">
              <a:lumMod val="75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US" sz="2329" dirty="0"/>
          </a:p>
        </p:txBody>
      </p:sp>
      <p:sp>
        <p:nvSpPr>
          <p:cNvPr id="28" name="TextBox 27">
            <a:extLst>
              <a:ext uri="{FF2B5EF4-FFF2-40B4-BE49-F238E27FC236}">
                <a16:creationId xmlns:a16="http://schemas.microsoft.com/office/drawing/2014/main" id="{A3F55E8B-9FDB-E043-8433-FBA77693FC43}"/>
              </a:ext>
            </a:extLst>
          </p:cNvPr>
          <p:cNvSpPr txBox="1"/>
          <p:nvPr/>
        </p:nvSpPr>
        <p:spPr>
          <a:xfrm>
            <a:off x="7863624" y="3772737"/>
            <a:ext cx="2510257" cy="2031325"/>
          </a:xfrm>
          <a:prstGeom prst="rect">
            <a:avLst/>
          </a:prstGeom>
          <a:noFill/>
        </p:spPr>
        <p:txBody>
          <a:bodyPr wrap="square" rtlCol="0">
            <a:spAutoFit/>
          </a:bodyPr>
          <a:lstStyle/>
          <a:p>
            <a:r>
              <a:rPr lang="en-US" sz="1050" u="sng" dirty="0"/>
              <a:t>Ongoing CNA and Informal Stakeholder Consultations through:</a:t>
            </a:r>
            <a:endParaRPr lang="en-US" sz="1050" dirty="0"/>
          </a:p>
          <a:p>
            <a:pPr marL="221873" indent="-221873">
              <a:buFont typeface="Arial" panose="020B0604020202020204" pitchFamily="34" charset="0"/>
              <a:buChar char="•"/>
            </a:pPr>
            <a:r>
              <a:rPr lang="en-US" sz="1050" dirty="0"/>
              <a:t>Analysis of Six-weeks Grades</a:t>
            </a:r>
          </a:p>
          <a:p>
            <a:pPr marL="221873" indent="-221873">
              <a:buFont typeface="Arial" panose="020B0604020202020204" pitchFamily="34" charset="0"/>
              <a:buChar char="•"/>
            </a:pPr>
            <a:r>
              <a:rPr lang="en-US" sz="1050" dirty="0"/>
              <a:t>Analysis of Screeners</a:t>
            </a:r>
          </a:p>
          <a:p>
            <a:pPr marL="221873" indent="-221873">
              <a:buFont typeface="Arial" panose="020B0604020202020204" pitchFamily="34" charset="0"/>
              <a:buChar char="•"/>
            </a:pPr>
            <a:r>
              <a:rPr lang="en-US" sz="1050" dirty="0"/>
              <a:t>Analysis of student progress on Benchmark Assessments</a:t>
            </a:r>
          </a:p>
          <a:p>
            <a:pPr marL="221873" indent="-221873">
              <a:buFont typeface="Arial" panose="020B0604020202020204" pitchFamily="34" charset="0"/>
              <a:buChar char="•"/>
            </a:pPr>
            <a:r>
              <a:rPr lang="en-US" sz="1050" dirty="0"/>
              <a:t>Parent Meetings to review student progress</a:t>
            </a:r>
          </a:p>
          <a:p>
            <a:pPr marL="221873" indent="-221873">
              <a:buFont typeface="Arial" panose="020B0604020202020204" pitchFamily="34" charset="0"/>
              <a:buChar char="•"/>
            </a:pPr>
            <a:r>
              <a:rPr lang="en-US" sz="1050" dirty="0"/>
              <a:t>Grade-level Team Meetings</a:t>
            </a:r>
          </a:p>
          <a:p>
            <a:pPr marL="221873" indent="-221873">
              <a:buFont typeface="Arial" panose="020B0604020202020204" pitchFamily="34" charset="0"/>
              <a:buChar char="•"/>
            </a:pPr>
            <a:r>
              <a:rPr lang="en-US" sz="1050" dirty="0"/>
              <a:t>Content-area Team Meetings</a:t>
            </a:r>
          </a:p>
          <a:p>
            <a:pPr marL="221873" indent="-221873">
              <a:buFont typeface="Arial" panose="020B0604020202020204" pitchFamily="34" charset="0"/>
              <a:buChar char="•"/>
            </a:pPr>
            <a:r>
              <a:rPr lang="en-US" sz="1050" dirty="0"/>
              <a:t>Monitoring effectiveness of strategies in the DIP/CIPs</a:t>
            </a:r>
          </a:p>
        </p:txBody>
      </p:sp>
      <p:sp>
        <p:nvSpPr>
          <p:cNvPr id="29" name="TextBox 28">
            <a:extLst>
              <a:ext uri="{FF2B5EF4-FFF2-40B4-BE49-F238E27FC236}">
                <a16:creationId xmlns:a16="http://schemas.microsoft.com/office/drawing/2014/main" id="{F4997365-054A-8241-9C8D-D1FC7722909D}"/>
              </a:ext>
            </a:extLst>
          </p:cNvPr>
          <p:cNvSpPr txBox="1"/>
          <p:nvPr/>
        </p:nvSpPr>
        <p:spPr>
          <a:xfrm>
            <a:off x="7944907" y="2458262"/>
            <a:ext cx="728920" cy="251607"/>
          </a:xfrm>
          <a:prstGeom prst="rect">
            <a:avLst/>
          </a:prstGeom>
          <a:noFill/>
        </p:spPr>
        <p:txBody>
          <a:bodyPr wrap="square" rtlCol="0">
            <a:spAutoFit/>
          </a:bodyPr>
          <a:lstStyle/>
          <a:p>
            <a:pPr algn="ctr"/>
            <a:r>
              <a:rPr lang="en-US" sz="1035" dirty="0"/>
              <a:t>OCT.</a:t>
            </a:r>
          </a:p>
        </p:txBody>
      </p:sp>
      <p:sp>
        <p:nvSpPr>
          <p:cNvPr id="30" name="TextBox 29">
            <a:extLst>
              <a:ext uri="{FF2B5EF4-FFF2-40B4-BE49-F238E27FC236}">
                <a16:creationId xmlns:a16="http://schemas.microsoft.com/office/drawing/2014/main" id="{52E90131-E410-3148-B8E5-0C6552793F84}"/>
              </a:ext>
            </a:extLst>
          </p:cNvPr>
          <p:cNvSpPr txBox="1"/>
          <p:nvPr/>
        </p:nvSpPr>
        <p:spPr>
          <a:xfrm>
            <a:off x="8578056" y="2441078"/>
            <a:ext cx="679451" cy="251607"/>
          </a:xfrm>
          <a:prstGeom prst="rect">
            <a:avLst/>
          </a:prstGeom>
          <a:noFill/>
        </p:spPr>
        <p:txBody>
          <a:bodyPr wrap="square" rtlCol="0">
            <a:spAutoFit/>
          </a:bodyPr>
          <a:lstStyle/>
          <a:p>
            <a:pPr algn="ctr"/>
            <a:r>
              <a:rPr lang="en-US" sz="1035" dirty="0"/>
              <a:t>JAN.</a:t>
            </a:r>
          </a:p>
        </p:txBody>
      </p:sp>
      <p:sp>
        <p:nvSpPr>
          <p:cNvPr id="31" name="TextBox 30">
            <a:extLst>
              <a:ext uri="{FF2B5EF4-FFF2-40B4-BE49-F238E27FC236}">
                <a16:creationId xmlns:a16="http://schemas.microsoft.com/office/drawing/2014/main" id="{92D1DA43-BC3D-844B-99CB-5A0C57203F8A}"/>
              </a:ext>
            </a:extLst>
          </p:cNvPr>
          <p:cNvSpPr txBox="1"/>
          <p:nvPr/>
        </p:nvSpPr>
        <p:spPr>
          <a:xfrm>
            <a:off x="9110245" y="2451670"/>
            <a:ext cx="706791" cy="251607"/>
          </a:xfrm>
          <a:prstGeom prst="rect">
            <a:avLst/>
          </a:prstGeom>
          <a:noFill/>
        </p:spPr>
        <p:txBody>
          <a:bodyPr wrap="square" rtlCol="0">
            <a:spAutoFit/>
          </a:bodyPr>
          <a:lstStyle/>
          <a:p>
            <a:pPr algn="ctr"/>
            <a:r>
              <a:rPr lang="en-US" sz="1035" dirty="0"/>
              <a:t>APRIL</a:t>
            </a:r>
          </a:p>
        </p:txBody>
      </p:sp>
      <p:sp>
        <p:nvSpPr>
          <p:cNvPr id="33" name="TextBox 32">
            <a:extLst>
              <a:ext uri="{FF2B5EF4-FFF2-40B4-BE49-F238E27FC236}">
                <a16:creationId xmlns:a16="http://schemas.microsoft.com/office/drawing/2014/main" id="{6322DE17-6B41-3647-8417-61E5DBB7CEFB}"/>
              </a:ext>
            </a:extLst>
          </p:cNvPr>
          <p:cNvSpPr txBox="1"/>
          <p:nvPr/>
        </p:nvSpPr>
        <p:spPr>
          <a:xfrm>
            <a:off x="6408026" y="2134047"/>
            <a:ext cx="1043906" cy="261610"/>
          </a:xfrm>
          <a:prstGeom prst="rect">
            <a:avLst/>
          </a:prstGeom>
          <a:noFill/>
        </p:spPr>
        <p:txBody>
          <a:bodyPr wrap="square" rtlCol="0">
            <a:spAutoFit/>
          </a:bodyPr>
          <a:lstStyle/>
          <a:p>
            <a:pPr algn="ctr"/>
            <a:r>
              <a:rPr lang="en-US" sz="1100" b="1" dirty="0"/>
              <a:t>SEPTEMBER</a:t>
            </a:r>
          </a:p>
        </p:txBody>
      </p:sp>
      <p:sp>
        <p:nvSpPr>
          <p:cNvPr id="34" name="TextBox 33">
            <a:extLst>
              <a:ext uri="{FF2B5EF4-FFF2-40B4-BE49-F238E27FC236}">
                <a16:creationId xmlns:a16="http://schemas.microsoft.com/office/drawing/2014/main" id="{54FA111F-DA6D-9344-B52E-DDC13D13DC17}"/>
              </a:ext>
            </a:extLst>
          </p:cNvPr>
          <p:cNvSpPr txBox="1"/>
          <p:nvPr/>
        </p:nvSpPr>
        <p:spPr>
          <a:xfrm>
            <a:off x="931123" y="2153381"/>
            <a:ext cx="706791" cy="261610"/>
          </a:xfrm>
          <a:prstGeom prst="rect">
            <a:avLst/>
          </a:prstGeom>
          <a:noFill/>
        </p:spPr>
        <p:txBody>
          <a:bodyPr wrap="square" rtlCol="0">
            <a:spAutoFit/>
          </a:bodyPr>
          <a:lstStyle/>
          <a:p>
            <a:pPr algn="ctr"/>
            <a:r>
              <a:rPr lang="en-US" sz="1100" b="1" dirty="0"/>
              <a:t>MAY</a:t>
            </a:r>
          </a:p>
        </p:txBody>
      </p:sp>
      <p:sp>
        <p:nvSpPr>
          <p:cNvPr id="35" name="TextBox 34">
            <a:extLst>
              <a:ext uri="{FF2B5EF4-FFF2-40B4-BE49-F238E27FC236}">
                <a16:creationId xmlns:a16="http://schemas.microsoft.com/office/drawing/2014/main" id="{7AD26A5D-DC46-F443-8775-11DE16814A84}"/>
              </a:ext>
            </a:extLst>
          </p:cNvPr>
          <p:cNvSpPr txBox="1"/>
          <p:nvPr/>
        </p:nvSpPr>
        <p:spPr>
          <a:xfrm>
            <a:off x="1994718" y="2152579"/>
            <a:ext cx="1171442" cy="261610"/>
          </a:xfrm>
          <a:prstGeom prst="rect">
            <a:avLst/>
          </a:prstGeom>
          <a:noFill/>
        </p:spPr>
        <p:txBody>
          <a:bodyPr wrap="square" rtlCol="0">
            <a:spAutoFit/>
          </a:bodyPr>
          <a:lstStyle/>
          <a:p>
            <a:pPr algn="ctr"/>
            <a:r>
              <a:rPr lang="en-US" sz="1100" b="1" dirty="0"/>
              <a:t>JUNE - AUGUST</a:t>
            </a:r>
          </a:p>
        </p:txBody>
      </p:sp>
      <p:sp>
        <p:nvSpPr>
          <p:cNvPr id="36" name="TextBox 35">
            <a:extLst>
              <a:ext uri="{FF2B5EF4-FFF2-40B4-BE49-F238E27FC236}">
                <a16:creationId xmlns:a16="http://schemas.microsoft.com/office/drawing/2014/main" id="{6AE2EF76-1E19-3246-833A-AC60F52B7518}"/>
              </a:ext>
            </a:extLst>
          </p:cNvPr>
          <p:cNvSpPr txBox="1"/>
          <p:nvPr/>
        </p:nvSpPr>
        <p:spPr>
          <a:xfrm>
            <a:off x="1696951" y="3991100"/>
            <a:ext cx="2043826" cy="1708160"/>
          </a:xfrm>
          <a:prstGeom prst="rect">
            <a:avLst/>
          </a:prstGeom>
          <a:noFill/>
        </p:spPr>
        <p:txBody>
          <a:bodyPr wrap="square" rtlCol="0">
            <a:spAutoFit/>
          </a:bodyPr>
          <a:lstStyle/>
          <a:p>
            <a:pPr algn="ctr"/>
            <a:r>
              <a:rPr lang="en-US" sz="1050" u="sng" dirty="0"/>
              <a:t>Formal Stakeholder Engagement</a:t>
            </a:r>
          </a:p>
          <a:p>
            <a:pPr algn="ctr"/>
            <a:r>
              <a:rPr lang="en-US" sz="1050" dirty="0"/>
              <a:t>(Face-to-Face)</a:t>
            </a:r>
          </a:p>
          <a:p>
            <a:pPr marL="171450" indent="-171450">
              <a:buFont typeface="Arial" panose="020B0604020202020204" pitchFamily="34" charset="0"/>
              <a:buChar char="•"/>
            </a:pPr>
            <a:r>
              <a:rPr lang="en-US" sz="1050" dirty="0"/>
              <a:t>Campus &amp; District Site-based Meetings</a:t>
            </a:r>
          </a:p>
          <a:p>
            <a:pPr marL="171450" indent="-171450">
              <a:buFont typeface="Arial" panose="020B0604020202020204" pitchFamily="34" charset="0"/>
              <a:buChar char="•"/>
            </a:pPr>
            <a:r>
              <a:rPr lang="en-US" sz="1050" dirty="0"/>
              <a:t>Board Meetings</a:t>
            </a:r>
          </a:p>
          <a:p>
            <a:pPr marL="171450" indent="-171450">
              <a:buFont typeface="Arial" panose="020B0604020202020204" pitchFamily="34" charset="0"/>
              <a:buChar char="•"/>
            </a:pPr>
            <a:r>
              <a:rPr lang="en-US" sz="1050" dirty="0"/>
              <a:t>Comprehensive Needs Assessment Training &amp; Work Sessions</a:t>
            </a:r>
          </a:p>
          <a:p>
            <a:pPr marL="171450" indent="-171450">
              <a:buFont typeface="Arial" panose="020B0604020202020204" pitchFamily="34" charset="0"/>
              <a:buChar char="•"/>
            </a:pPr>
            <a:r>
              <a:rPr lang="en-US" sz="1050" dirty="0"/>
              <a:t>(District &amp; Campuses)</a:t>
            </a:r>
          </a:p>
          <a:p>
            <a:endParaRPr lang="en-US" sz="1050" dirty="0"/>
          </a:p>
        </p:txBody>
      </p:sp>
      <p:sp>
        <p:nvSpPr>
          <p:cNvPr id="37" name="TextBox 36">
            <a:extLst>
              <a:ext uri="{FF2B5EF4-FFF2-40B4-BE49-F238E27FC236}">
                <a16:creationId xmlns:a16="http://schemas.microsoft.com/office/drawing/2014/main" id="{621CCFA3-35BD-8E44-A231-6ECBFFE3026A}"/>
              </a:ext>
            </a:extLst>
          </p:cNvPr>
          <p:cNvSpPr txBox="1"/>
          <p:nvPr/>
        </p:nvSpPr>
        <p:spPr>
          <a:xfrm>
            <a:off x="3187709" y="2153095"/>
            <a:ext cx="997483" cy="261610"/>
          </a:xfrm>
          <a:prstGeom prst="rect">
            <a:avLst/>
          </a:prstGeom>
          <a:noFill/>
        </p:spPr>
        <p:txBody>
          <a:bodyPr wrap="square" rtlCol="0">
            <a:spAutoFit/>
          </a:bodyPr>
          <a:lstStyle/>
          <a:p>
            <a:pPr algn="ctr"/>
            <a:r>
              <a:rPr lang="en-US" sz="1100" b="1" dirty="0"/>
              <a:t>JUNE</a:t>
            </a:r>
          </a:p>
        </p:txBody>
      </p:sp>
      <p:sp>
        <p:nvSpPr>
          <p:cNvPr id="38" name="TextBox 37">
            <a:extLst>
              <a:ext uri="{FF2B5EF4-FFF2-40B4-BE49-F238E27FC236}">
                <a16:creationId xmlns:a16="http://schemas.microsoft.com/office/drawing/2014/main" id="{96B23070-B911-C243-85D4-13A70389B92E}"/>
              </a:ext>
            </a:extLst>
          </p:cNvPr>
          <p:cNvSpPr txBox="1"/>
          <p:nvPr/>
        </p:nvSpPr>
        <p:spPr>
          <a:xfrm>
            <a:off x="3899570" y="2161201"/>
            <a:ext cx="997483" cy="420884"/>
          </a:xfrm>
          <a:prstGeom prst="rect">
            <a:avLst/>
          </a:prstGeom>
          <a:noFill/>
        </p:spPr>
        <p:txBody>
          <a:bodyPr wrap="square" rtlCol="0">
            <a:spAutoFit/>
          </a:bodyPr>
          <a:lstStyle/>
          <a:p>
            <a:pPr algn="ctr"/>
            <a:r>
              <a:rPr lang="en-US" sz="1100" b="1" dirty="0"/>
              <a:t>JULY</a:t>
            </a:r>
          </a:p>
          <a:p>
            <a:pPr algn="ctr"/>
            <a:endParaRPr lang="en-US" sz="1035" dirty="0"/>
          </a:p>
        </p:txBody>
      </p:sp>
      <p:sp>
        <p:nvSpPr>
          <p:cNvPr id="39" name="TextBox 38">
            <a:extLst>
              <a:ext uri="{FF2B5EF4-FFF2-40B4-BE49-F238E27FC236}">
                <a16:creationId xmlns:a16="http://schemas.microsoft.com/office/drawing/2014/main" id="{BE554EF6-0740-9F4E-AD83-F30789EB708B}"/>
              </a:ext>
            </a:extLst>
          </p:cNvPr>
          <p:cNvSpPr txBox="1"/>
          <p:nvPr/>
        </p:nvSpPr>
        <p:spPr>
          <a:xfrm>
            <a:off x="4601200" y="2159530"/>
            <a:ext cx="997483" cy="430887"/>
          </a:xfrm>
          <a:prstGeom prst="rect">
            <a:avLst/>
          </a:prstGeom>
          <a:noFill/>
        </p:spPr>
        <p:txBody>
          <a:bodyPr wrap="square" rtlCol="0">
            <a:spAutoFit/>
          </a:bodyPr>
          <a:lstStyle/>
          <a:p>
            <a:pPr algn="ctr"/>
            <a:r>
              <a:rPr lang="en-US" sz="1100" b="1" dirty="0"/>
              <a:t>AUGUST</a:t>
            </a:r>
          </a:p>
          <a:p>
            <a:pPr algn="ctr"/>
            <a:endParaRPr lang="en-US" sz="1100" dirty="0"/>
          </a:p>
        </p:txBody>
      </p:sp>
      <p:cxnSp>
        <p:nvCxnSpPr>
          <p:cNvPr id="7" name="Straight Connector 6">
            <a:extLst>
              <a:ext uri="{FF2B5EF4-FFF2-40B4-BE49-F238E27FC236}">
                <a16:creationId xmlns:a16="http://schemas.microsoft.com/office/drawing/2014/main" id="{97FD3C49-2F36-594E-80D0-C5DC64374415}"/>
              </a:ext>
            </a:extLst>
          </p:cNvPr>
          <p:cNvCxnSpPr>
            <a:cxnSpLocks/>
          </p:cNvCxnSpPr>
          <p:nvPr/>
        </p:nvCxnSpPr>
        <p:spPr>
          <a:xfrm>
            <a:off x="3740214" y="3758882"/>
            <a:ext cx="28273" cy="16133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47019980-6DF7-0145-897B-BCFC779D0FDA}"/>
              </a:ext>
            </a:extLst>
          </p:cNvPr>
          <p:cNvSpPr/>
          <p:nvPr/>
        </p:nvSpPr>
        <p:spPr>
          <a:xfrm>
            <a:off x="1832321" y="3447579"/>
            <a:ext cx="116870" cy="116870"/>
          </a:xfrm>
          <a:prstGeom prst="ellipse">
            <a:avLst/>
          </a:prstGeom>
          <a:solidFill>
            <a:schemeClr val="accent4">
              <a:lumMod val="60000"/>
              <a:lumOff val="40000"/>
            </a:schemeClr>
          </a:solidFill>
        </p:spPr>
        <p:style>
          <a:lnRef idx="2">
            <a:schemeClr val="lt1">
              <a:hueOff val="0"/>
              <a:satOff val="0"/>
              <a:lumOff val="0"/>
              <a:alphaOff val="0"/>
            </a:schemeClr>
          </a:lnRef>
          <a:fillRef idx="1">
            <a:schemeClr val="accent3">
              <a:hueOff val="2258833"/>
              <a:satOff val="83333"/>
              <a:lumOff val="-12255"/>
              <a:alphaOff val="0"/>
            </a:schemeClr>
          </a:fillRef>
          <a:effectRef idx="0">
            <a:schemeClr val="accent3">
              <a:hueOff val="2258833"/>
              <a:satOff val="83333"/>
              <a:lumOff val="-12255"/>
              <a:alphaOff val="0"/>
            </a:schemeClr>
          </a:effectRef>
          <a:fontRef idx="minor">
            <a:schemeClr val="lt1"/>
          </a:fontRef>
        </p:style>
      </p:sp>
      <p:sp>
        <p:nvSpPr>
          <p:cNvPr id="41" name="Oval 40">
            <a:extLst>
              <a:ext uri="{FF2B5EF4-FFF2-40B4-BE49-F238E27FC236}">
                <a16:creationId xmlns:a16="http://schemas.microsoft.com/office/drawing/2014/main" id="{D3047B05-A155-094A-BD0B-BD0F60E60990}"/>
              </a:ext>
            </a:extLst>
          </p:cNvPr>
          <p:cNvSpPr/>
          <p:nvPr/>
        </p:nvSpPr>
        <p:spPr>
          <a:xfrm>
            <a:off x="3150036" y="2658179"/>
            <a:ext cx="116870" cy="116870"/>
          </a:xfrm>
          <a:prstGeom prst="ellipse">
            <a:avLst/>
          </a:prstGeom>
          <a:solidFill>
            <a:schemeClr val="accent4">
              <a:lumMod val="60000"/>
              <a:lumOff val="40000"/>
            </a:schemeClr>
          </a:solidFill>
        </p:spPr>
        <p:style>
          <a:lnRef idx="2">
            <a:schemeClr val="lt1">
              <a:hueOff val="0"/>
              <a:satOff val="0"/>
              <a:lumOff val="0"/>
              <a:alphaOff val="0"/>
            </a:schemeClr>
          </a:lnRef>
          <a:fillRef idx="1">
            <a:schemeClr val="accent3">
              <a:hueOff val="2258833"/>
              <a:satOff val="83333"/>
              <a:lumOff val="-12255"/>
              <a:alphaOff val="0"/>
            </a:schemeClr>
          </a:fillRef>
          <a:effectRef idx="0">
            <a:schemeClr val="accent3">
              <a:hueOff val="2258833"/>
              <a:satOff val="83333"/>
              <a:lumOff val="-12255"/>
              <a:alphaOff val="0"/>
            </a:schemeClr>
          </a:effectRef>
          <a:fontRef idx="minor">
            <a:schemeClr val="lt1"/>
          </a:fontRef>
        </p:style>
      </p:sp>
      <p:sp>
        <p:nvSpPr>
          <p:cNvPr id="42" name="TextBox 41">
            <a:extLst>
              <a:ext uri="{FF2B5EF4-FFF2-40B4-BE49-F238E27FC236}">
                <a16:creationId xmlns:a16="http://schemas.microsoft.com/office/drawing/2014/main" id="{235F5108-8682-344B-8A66-D28D3B815E29}"/>
              </a:ext>
            </a:extLst>
          </p:cNvPr>
          <p:cNvSpPr txBox="1"/>
          <p:nvPr/>
        </p:nvSpPr>
        <p:spPr>
          <a:xfrm>
            <a:off x="8025883" y="2134047"/>
            <a:ext cx="1894518" cy="261610"/>
          </a:xfrm>
          <a:prstGeom prst="rect">
            <a:avLst/>
          </a:prstGeom>
          <a:noFill/>
        </p:spPr>
        <p:txBody>
          <a:bodyPr wrap="square" rtlCol="0">
            <a:spAutoFit/>
          </a:bodyPr>
          <a:lstStyle/>
          <a:p>
            <a:pPr algn="ctr"/>
            <a:r>
              <a:rPr lang="en-US" sz="1100" b="1" dirty="0"/>
              <a:t>ONGOING MONITORING</a:t>
            </a:r>
          </a:p>
        </p:txBody>
      </p:sp>
      <p:sp>
        <p:nvSpPr>
          <p:cNvPr id="10" name="Chevron 9">
            <a:extLst>
              <a:ext uri="{FF2B5EF4-FFF2-40B4-BE49-F238E27FC236}">
                <a16:creationId xmlns:a16="http://schemas.microsoft.com/office/drawing/2014/main" id="{3DE5F8B9-05D5-079D-5889-B21C107420E7}"/>
              </a:ext>
            </a:extLst>
          </p:cNvPr>
          <p:cNvSpPr/>
          <p:nvPr/>
        </p:nvSpPr>
        <p:spPr>
          <a:xfrm>
            <a:off x="620265" y="2671514"/>
            <a:ext cx="539365" cy="1029709"/>
          </a:xfrm>
          <a:prstGeom prst="chevron">
            <a:avLst>
              <a:gd name="adj" fmla="val 62310"/>
            </a:avLst>
          </a:prstGeom>
          <a:solidFill>
            <a:schemeClr val="accent4">
              <a:lumMod val="60000"/>
              <a:lumOff val="40000"/>
            </a:schemeClr>
          </a:solidFill>
        </p:spPr>
        <p:style>
          <a:lnRef idx="0">
            <a:schemeClr val="lt1">
              <a:hueOff val="0"/>
              <a:satOff val="0"/>
              <a:lumOff val="0"/>
              <a:alphaOff val="0"/>
            </a:schemeClr>
          </a:lnRef>
          <a:fillRef idx="1">
            <a:schemeClr val="accent3">
              <a:hueOff val="2710599"/>
              <a:satOff val="100000"/>
              <a:lumOff val="-14706"/>
              <a:alphaOff val="0"/>
            </a:schemeClr>
          </a:fillRef>
          <a:effectRef idx="0">
            <a:schemeClr val="accent3">
              <a:hueOff val="2710599"/>
              <a:satOff val="100000"/>
              <a:lumOff val="-14706"/>
              <a:alphaOff val="0"/>
            </a:schemeClr>
          </a:effectRef>
          <a:fontRef idx="minor">
            <a:schemeClr val="lt1"/>
          </a:fontRef>
        </p:style>
      </p:sp>
      <p:sp>
        <p:nvSpPr>
          <p:cNvPr id="43" name="TextBox 42">
            <a:extLst>
              <a:ext uri="{FF2B5EF4-FFF2-40B4-BE49-F238E27FC236}">
                <a16:creationId xmlns:a16="http://schemas.microsoft.com/office/drawing/2014/main" id="{22B917B2-F8F7-B032-D535-4E077BEAE5B9}"/>
              </a:ext>
            </a:extLst>
          </p:cNvPr>
          <p:cNvSpPr txBox="1"/>
          <p:nvPr/>
        </p:nvSpPr>
        <p:spPr>
          <a:xfrm>
            <a:off x="393387" y="2152579"/>
            <a:ext cx="706791" cy="261610"/>
          </a:xfrm>
          <a:prstGeom prst="rect">
            <a:avLst/>
          </a:prstGeom>
          <a:noFill/>
        </p:spPr>
        <p:txBody>
          <a:bodyPr wrap="square" rtlCol="0">
            <a:spAutoFit/>
          </a:bodyPr>
          <a:lstStyle/>
          <a:p>
            <a:pPr algn="ctr"/>
            <a:r>
              <a:rPr lang="en-US" sz="1100" b="1" dirty="0"/>
              <a:t>APRIL</a:t>
            </a:r>
          </a:p>
        </p:txBody>
      </p:sp>
      <p:grpSp>
        <p:nvGrpSpPr>
          <p:cNvPr id="69" name="Group 68">
            <a:extLst>
              <a:ext uri="{FF2B5EF4-FFF2-40B4-BE49-F238E27FC236}">
                <a16:creationId xmlns:a16="http://schemas.microsoft.com/office/drawing/2014/main" id="{C90FAD22-FEDC-5FBE-7D27-2691F38BD70F}"/>
              </a:ext>
            </a:extLst>
          </p:cNvPr>
          <p:cNvGrpSpPr/>
          <p:nvPr/>
        </p:nvGrpSpPr>
        <p:grpSpPr>
          <a:xfrm>
            <a:off x="361102" y="3559740"/>
            <a:ext cx="709638" cy="888578"/>
            <a:chOff x="1827018" y="1056647"/>
            <a:chExt cx="709638" cy="888578"/>
          </a:xfrm>
        </p:grpSpPr>
        <p:sp>
          <p:nvSpPr>
            <p:cNvPr id="70" name="Rectangle 69">
              <a:extLst>
                <a:ext uri="{FF2B5EF4-FFF2-40B4-BE49-F238E27FC236}">
                  <a16:creationId xmlns:a16="http://schemas.microsoft.com/office/drawing/2014/main" id="{9316134A-6F3D-D6A6-68C7-1387BECA786F}"/>
                </a:ext>
              </a:extLst>
            </p:cNvPr>
            <p:cNvSpPr/>
            <p:nvPr/>
          </p:nvSpPr>
          <p:spPr>
            <a:xfrm>
              <a:off x="1859303" y="1138373"/>
              <a:ext cx="580558" cy="8068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1" name="TextBox 70">
              <a:extLst>
                <a:ext uri="{FF2B5EF4-FFF2-40B4-BE49-F238E27FC236}">
                  <a16:creationId xmlns:a16="http://schemas.microsoft.com/office/drawing/2014/main" id="{0D25875D-AC77-2F75-0A48-BBB29471F559}"/>
                </a:ext>
              </a:extLst>
            </p:cNvPr>
            <p:cNvSpPr txBox="1"/>
            <p:nvPr/>
          </p:nvSpPr>
          <p:spPr>
            <a:xfrm>
              <a:off x="1827018" y="1056647"/>
              <a:ext cx="709638" cy="80685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algn="ctr" defTabSz="355600">
                <a:spcBef>
                  <a:spcPct val="0"/>
                </a:spcBef>
              </a:pPr>
              <a:r>
                <a:rPr lang="en-US" sz="1050" dirty="0"/>
                <a:t>Surveys</a:t>
              </a:r>
            </a:p>
            <a:p>
              <a:pPr algn="ctr" defTabSz="355600">
                <a:spcBef>
                  <a:spcPct val="0"/>
                </a:spcBef>
              </a:pPr>
              <a:r>
                <a:rPr lang="en-US" sz="1050" dirty="0"/>
                <a:t>(Stakeholder</a:t>
              </a:r>
            </a:p>
            <a:p>
              <a:pPr algn="ctr" defTabSz="355600">
                <a:spcBef>
                  <a:spcPct val="0"/>
                </a:spcBef>
              </a:pPr>
              <a:r>
                <a:rPr lang="en-US" sz="1050" dirty="0"/>
                <a:t>Input)</a:t>
              </a:r>
            </a:p>
          </p:txBody>
        </p:sp>
      </p:grpSp>
      <p:cxnSp>
        <p:nvCxnSpPr>
          <p:cNvPr id="44" name="Straight Connector 43">
            <a:extLst>
              <a:ext uri="{FF2B5EF4-FFF2-40B4-BE49-F238E27FC236}">
                <a16:creationId xmlns:a16="http://schemas.microsoft.com/office/drawing/2014/main" id="{9762D205-102D-535D-CAC9-F217C67837C2}"/>
              </a:ext>
            </a:extLst>
          </p:cNvPr>
          <p:cNvCxnSpPr>
            <a:cxnSpLocks/>
          </p:cNvCxnSpPr>
          <p:nvPr/>
        </p:nvCxnSpPr>
        <p:spPr>
          <a:xfrm>
            <a:off x="1256808" y="3758882"/>
            <a:ext cx="0" cy="2322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2151169E-24DD-A158-FC69-4B5EF72623A6}"/>
              </a:ext>
            </a:extLst>
          </p:cNvPr>
          <p:cNvGrpSpPr/>
          <p:nvPr/>
        </p:nvGrpSpPr>
        <p:grpSpPr>
          <a:xfrm>
            <a:off x="3952500" y="4684206"/>
            <a:ext cx="899834" cy="368389"/>
            <a:chOff x="2780682" y="1252973"/>
            <a:chExt cx="1136680" cy="284664"/>
          </a:xfrm>
        </p:grpSpPr>
        <p:sp>
          <p:nvSpPr>
            <p:cNvPr id="55" name="Rectangle 54">
              <a:extLst>
                <a:ext uri="{FF2B5EF4-FFF2-40B4-BE49-F238E27FC236}">
                  <a16:creationId xmlns:a16="http://schemas.microsoft.com/office/drawing/2014/main" id="{B69DEF3B-5170-09F7-3AF6-42260464EDE1}"/>
                </a:ext>
              </a:extLst>
            </p:cNvPr>
            <p:cNvSpPr/>
            <p:nvPr/>
          </p:nvSpPr>
          <p:spPr>
            <a:xfrm>
              <a:off x="2780682" y="1252973"/>
              <a:ext cx="1136680" cy="28466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6" name="TextBox 55">
              <a:extLst>
                <a:ext uri="{FF2B5EF4-FFF2-40B4-BE49-F238E27FC236}">
                  <a16:creationId xmlns:a16="http://schemas.microsoft.com/office/drawing/2014/main" id="{F01C0A60-7BE1-4FBE-A031-09A9B57620A3}"/>
                </a:ext>
              </a:extLst>
            </p:cNvPr>
            <p:cNvSpPr txBox="1"/>
            <p:nvPr/>
          </p:nvSpPr>
          <p:spPr>
            <a:xfrm>
              <a:off x="2780682" y="1252973"/>
              <a:ext cx="1136680" cy="28466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435" tIns="16435" rIns="16435" bIns="16435" numCol="1" spcCol="1270" anchor="ctr" anchorCtr="0">
              <a:noAutofit/>
            </a:bodyPr>
            <a:lstStyle/>
            <a:p>
              <a:pPr algn="ctr" defTabSz="575227">
                <a:spcBef>
                  <a:spcPct val="0"/>
                </a:spcBef>
              </a:pPr>
              <a:r>
                <a:rPr lang="en-US" sz="1050" dirty="0"/>
                <a:t>Begin draft of new DIP/CIPs </a:t>
              </a:r>
            </a:p>
          </p:txBody>
        </p:sp>
      </p:grpSp>
      <p:cxnSp>
        <p:nvCxnSpPr>
          <p:cNvPr id="57" name="Straight Connector 56">
            <a:extLst>
              <a:ext uri="{FF2B5EF4-FFF2-40B4-BE49-F238E27FC236}">
                <a16:creationId xmlns:a16="http://schemas.microsoft.com/office/drawing/2014/main" id="{14D31242-9312-17B6-C230-CBB631513A68}"/>
              </a:ext>
            </a:extLst>
          </p:cNvPr>
          <p:cNvCxnSpPr>
            <a:cxnSpLocks/>
          </p:cNvCxnSpPr>
          <p:nvPr/>
        </p:nvCxnSpPr>
        <p:spPr>
          <a:xfrm>
            <a:off x="4376569" y="3758882"/>
            <a:ext cx="25848" cy="8845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EAC770B-1A84-F482-DBF3-42C4BF98C78E}"/>
              </a:ext>
            </a:extLst>
          </p:cNvPr>
          <p:cNvSpPr txBox="1"/>
          <p:nvPr/>
        </p:nvSpPr>
        <p:spPr>
          <a:xfrm>
            <a:off x="2781300" y="418068"/>
            <a:ext cx="5448300" cy="707886"/>
          </a:xfrm>
          <a:prstGeom prst="rect">
            <a:avLst/>
          </a:prstGeom>
          <a:noFill/>
        </p:spPr>
        <p:txBody>
          <a:bodyPr wrap="square" rtlCol="0">
            <a:spAutoFit/>
          </a:bodyPr>
          <a:lstStyle/>
          <a:p>
            <a:pPr algn="ctr"/>
            <a:r>
              <a:rPr lang="en-US" sz="2000" b="1" dirty="0">
                <a:latin typeface="Helvetica" pitchFamily="2" charset="0"/>
              </a:rPr>
              <a:t>Comprehensive Needs Assessment</a:t>
            </a:r>
          </a:p>
          <a:p>
            <a:pPr algn="ctr"/>
            <a:r>
              <a:rPr lang="en-US" sz="2000" b="1" dirty="0">
                <a:latin typeface="Helvetica" pitchFamily="2" charset="0"/>
              </a:rPr>
              <a:t>Timeline</a:t>
            </a:r>
          </a:p>
        </p:txBody>
      </p:sp>
      <p:sp>
        <p:nvSpPr>
          <p:cNvPr id="11" name="TextBox 10">
            <a:extLst>
              <a:ext uri="{FF2B5EF4-FFF2-40B4-BE49-F238E27FC236}">
                <a16:creationId xmlns:a16="http://schemas.microsoft.com/office/drawing/2014/main" id="{301B8A87-43F0-1CDB-A0DA-22C54412FFFF}"/>
              </a:ext>
            </a:extLst>
          </p:cNvPr>
          <p:cNvSpPr txBox="1"/>
          <p:nvPr/>
        </p:nvSpPr>
        <p:spPr>
          <a:xfrm>
            <a:off x="383487" y="6884114"/>
            <a:ext cx="10198412" cy="523220"/>
          </a:xfrm>
          <a:prstGeom prst="rect">
            <a:avLst/>
          </a:prstGeom>
          <a:noFill/>
        </p:spPr>
        <p:txBody>
          <a:bodyPr wrap="square">
            <a:spAutoFit/>
          </a:bodyPr>
          <a:lstStyle/>
          <a:p>
            <a:pPr marL="0" marR="0" indent="0">
              <a:spcBef>
                <a:spcPts val="0"/>
              </a:spcBef>
              <a:spcAft>
                <a:spcPts val="0"/>
              </a:spcAft>
              <a:buNone/>
            </a:pPr>
            <a:r>
              <a:rPr lang="en-US" sz="1400" kern="0" dirty="0">
                <a:solidFill>
                  <a:srgbClr val="000000"/>
                </a:solidFill>
                <a:effectLst/>
                <a:latin typeface="Helvetica" pitchFamily="2" charset="0"/>
                <a:ea typeface="Times New Roman" panose="02020603050405020304" pitchFamily="18" charset="0"/>
                <a:cs typeface="Times New Roman" panose="02020603050405020304" pitchFamily="18" charset="0"/>
              </a:rPr>
              <a:t>The following timeline is used to develop, monitor, review, revise, and evaluate the ongoing process of the Comprehensive Needs Assessment and evaluate the plan for effectiveness.</a:t>
            </a:r>
            <a:endParaRPr lang="en-US" sz="1400" kern="100" dirty="0">
              <a:effectLst/>
              <a:latin typeface="Helvetica"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29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DE960-E783-A652-FFAD-2FB63105F056}"/>
              </a:ext>
            </a:extLst>
          </p:cNvPr>
          <p:cNvSpPr>
            <a:spLocks noGrp="1"/>
          </p:cNvSpPr>
          <p:nvPr>
            <p:ph type="title"/>
          </p:nvPr>
        </p:nvSpPr>
        <p:spPr/>
        <p:txBody>
          <a:bodyPr>
            <a:normAutofit/>
          </a:bodyPr>
          <a:lstStyle/>
          <a:p>
            <a:pPr algn="ctr"/>
            <a:r>
              <a:rPr lang="en-US" sz="3100" b="1" dirty="0">
                <a:latin typeface="Helvetica" pitchFamily="2" charset="0"/>
              </a:rPr>
              <a:t>COMPREHENSIVE NEEDS ASSSESSMENT</a:t>
            </a:r>
            <a:br>
              <a:rPr lang="en-US" dirty="0">
                <a:latin typeface="Helvetica" pitchFamily="2" charset="0"/>
              </a:rPr>
            </a:br>
            <a:r>
              <a:rPr lang="en-US" sz="2400" dirty="0">
                <a:latin typeface="Helvetica" pitchFamily="2" charset="0"/>
              </a:rPr>
              <a:t>Summary of Findings</a:t>
            </a:r>
          </a:p>
        </p:txBody>
      </p:sp>
      <p:sp>
        <p:nvSpPr>
          <p:cNvPr id="4" name="Footer Placeholder 3">
            <a:extLst>
              <a:ext uri="{FF2B5EF4-FFF2-40B4-BE49-F238E27FC236}">
                <a16:creationId xmlns:a16="http://schemas.microsoft.com/office/drawing/2014/main" id="{16C476B5-B578-5353-C481-6297FA2C03C0}"/>
              </a:ext>
            </a:extLst>
          </p:cNvPr>
          <p:cNvSpPr>
            <a:spLocks noGrp="1"/>
          </p:cNvSpPr>
          <p:nvPr>
            <p:ph type="ftr" sz="quarter" idx="11"/>
          </p:nvPr>
        </p:nvSpPr>
        <p:spPr/>
        <p:txBody>
          <a:bodyPr/>
          <a:lstStyle/>
          <a:p>
            <a:r>
              <a:rPr lang="en-US"/>
              <a:t>XXX ISD</a:t>
            </a:r>
          </a:p>
        </p:txBody>
      </p:sp>
      <p:sp>
        <p:nvSpPr>
          <p:cNvPr id="6" name="Content Placeholder 5">
            <a:extLst>
              <a:ext uri="{FF2B5EF4-FFF2-40B4-BE49-F238E27FC236}">
                <a16:creationId xmlns:a16="http://schemas.microsoft.com/office/drawing/2014/main" id="{42300A52-C9D3-5E2E-E155-99EDD5D38E5A}"/>
              </a:ext>
            </a:extLst>
          </p:cNvPr>
          <p:cNvSpPr>
            <a:spLocks noGrp="1"/>
          </p:cNvSpPr>
          <p:nvPr>
            <p:ph idx="1"/>
          </p:nvPr>
        </p:nvSpPr>
        <p:spPr/>
        <p:txBody>
          <a:bodyPr>
            <a:normAutofit/>
          </a:bodyPr>
          <a:lstStyle/>
          <a:p>
            <a:pPr marL="0" indent="0">
              <a:buNone/>
            </a:pPr>
            <a:r>
              <a:rPr lang="en-US" sz="1400" dirty="0">
                <a:latin typeface="Helvetica" pitchFamily="2" charset="0"/>
              </a:rPr>
              <a:t>Data from each of the following eight topics were examined to determine strengths and challenges.  </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Demographics</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Student Achievement</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School Culture &amp; Climate</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Staff Quality, Recruitment, &amp; Retention</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Curriculum, Instruction, &amp; Assessment</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Parent, Family, &amp; Community Engagement</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Technology</a:t>
            </a:r>
          </a:p>
          <a:p>
            <a:pPr marL="342900" indent="-342900">
              <a:spcBef>
                <a:spcPts val="0"/>
              </a:spcBef>
              <a:buFont typeface="+mj-lt"/>
              <a:buAutoNum type="arabicPeriod"/>
            </a:pPr>
            <a:r>
              <a:rPr lang="en-US" sz="1400" kern="0" dirty="0">
                <a:solidFill>
                  <a:srgbClr val="000000"/>
                </a:solidFill>
                <a:latin typeface="Helvetica" pitchFamily="2" charset="0"/>
                <a:cs typeface="Times New Roman" panose="02020603050405020304" pitchFamily="18" charset="0"/>
              </a:rPr>
              <a:t>Other: Systems &amp; Processes</a:t>
            </a:r>
            <a:endParaRPr lang="en-US" sz="1400" dirty="0">
              <a:latin typeface="Helvetica" pitchFamily="2" charset="0"/>
            </a:endParaRPr>
          </a:p>
          <a:p>
            <a:pPr marL="0" indent="0">
              <a:buNone/>
            </a:pPr>
            <a:r>
              <a:rPr lang="en-US" sz="1400" dirty="0">
                <a:latin typeface="Helvetica" pitchFamily="2" charset="0"/>
              </a:rPr>
              <a:t>A root cause analysis protocol was used to reveal the underlying causes of the challenges.  Stakeholders were then polled to determine which challenges they felt were the most important to address first.  This established the following Prioritized Challenges.</a:t>
            </a:r>
          </a:p>
          <a:p>
            <a:pPr marL="0" indent="0">
              <a:buNone/>
            </a:pPr>
            <a:r>
              <a:rPr lang="en-US" sz="1400" b="1" dirty="0">
                <a:latin typeface="Helvetica" pitchFamily="2" charset="0"/>
              </a:rPr>
              <a:t>Prioritized Challenges</a:t>
            </a:r>
          </a:p>
          <a:p>
            <a:pPr marL="0" indent="0">
              <a:buNone/>
            </a:pPr>
            <a:endParaRPr lang="en-US" sz="1400" b="1" dirty="0">
              <a:latin typeface="Helvetica" pitchFamily="2" charset="0"/>
            </a:endParaRPr>
          </a:p>
          <a:p>
            <a:pPr marL="0" indent="0">
              <a:buNone/>
            </a:pPr>
            <a:r>
              <a:rPr lang="en-US" sz="1400" b="1" dirty="0">
                <a:latin typeface="Helvetica" pitchFamily="2" charset="0"/>
              </a:rPr>
              <a:t>(List priorities.)</a:t>
            </a:r>
          </a:p>
          <a:p>
            <a:pPr marL="0" indent="0">
              <a:buNone/>
            </a:pPr>
            <a:endParaRPr lang="en-US" sz="1400" dirty="0">
              <a:latin typeface="Helvetica" pitchFamily="2" charset="0"/>
            </a:endParaRPr>
          </a:p>
          <a:p>
            <a:pPr marL="0" indent="0">
              <a:buNone/>
            </a:pPr>
            <a:endParaRPr lang="en-US" sz="1400" dirty="0">
              <a:latin typeface="Helvetica" pitchFamily="2" charset="0"/>
            </a:endParaRPr>
          </a:p>
        </p:txBody>
      </p:sp>
    </p:spTree>
    <p:extLst>
      <p:ext uri="{BB962C8B-B14F-4D97-AF65-F5344CB8AC3E}">
        <p14:creationId xmlns:p14="http://schemas.microsoft.com/office/powerpoint/2010/main" val="2028873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346CC-0ECC-4678-63D3-1DE2997BC402}"/>
              </a:ext>
            </a:extLst>
          </p:cNvPr>
          <p:cNvSpPr>
            <a:spLocks noGrp="1"/>
          </p:cNvSpPr>
          <p:nvPr>
            <p:ph idx="1"/>
          </p:nvPr>
        </p:nvSpPr>
        <p:spPr>
          <a:xfrm>
            <a:off x="754380" y="1074208"/>
            <a:ext cx="9464040" cy="5974292"/>
          </a:xfrm>
        </p:spPr>
        <p:txBody>
          <a:bodyPr>
            <a:noAutofit/>
          </a:bodyPr>
          <a:lstStyle/>
          <a:p>
            <a:pPr marL="0" indent="0">
              <a:lnSpc>
                <a:spcPct val="100000"/>
              </a:lnSpc>
              <a:spcBef>
                <a:spcPts val="0"/>
              </a:spcBef>
              <a:buNone/>
            </a:pPr>
            <a:r>
              <a:rPr lang="en-US" sz="1400" b="1" dirty="0">
                <a:effectLst/>
                <a:latin typeface="Helvetica" pitchFamily="2" charset="0"/>
              </a:rPr>
              <a:t>Demographics Demographics Data Sources </a:t>
            </a:r>
            <a:endParaRPr lang="en-US" sz="1400" dirty="0">
              <a:latin typeface="Helvetica" pitchFamily="2" charset="0"/>
            </a:endParaRPr>
          </a:p>
          <a:p>
            <a:pPr>
              <a:lnSpc>
                <a:spcPct val="100000"/>
              </a:lnSpc>
              <a:spcBef>
                <a:spcPts val="0"/>
              </a:spcBef>
            </a:pPr>
            <a:r>
              <a:rPr lang="en-US" sz="1400" dirty="0">
                <a:effectLst/>
                <a:latin typeface="Helvetica" pitchFamily="2" charset="0"/>
              </a:rPr>
              <a:t>PEIMS Reports </a:t>
            </a:r>
            <a:endParaRPr lang="en-US" sz="1400" dirty="0">
              <a:latin typeface="Helvetica" pitchFamily="2" charset="0"/>
            </a:endParaRPr>
          </a:p>
          <a:p>
            <a:pPr marL="0" indent="0">
              <a:lnSpc>
                <a:spcPct val="100000"/>
              </a:lnSpc>
              <a:spcBef>
                <a:spcPts val="0"/>
              </a:spcBef>
              <a:buNone/>
            </a:pPr>
            <a:endParaRPr lang="en-US" sz="1400" b="1" dirty="0">
              <a:effectLst/>
              <a:latin typeface="Helvetica" pitchFamily="2" charset="0"/>
            </a:endParaRPr>
          </a:p>
          <a:p>
            <a:pPr marL="0" indent="0">
              <a:lnSpc>
                <a:spcPct val="100000"/>
              </a:lnSpc>
              <a:spcBef>
                <a:spcPts val="0"/>
              </a:spcBef>
              <a:buNone/>
            </a:pPr>
            <a:r>
              <a:rPr lang="en-US" sz="1400" b="1" dirty="0">
                <a:effectLst/>
                <a:latin typeface="Helvetica" pitchFamily="2" charset="0"/>
              </a:rPr>
              <a:t>Demographics Strengths </a:t>
            </a:r>
            <a:endParaRPr lang="en-US" sz="1400" dirty="0">
              <a:latin typeface="Helvetica" pitchFamily="2" charset="0"/>
            </a:endParaRPr>
          </a:p>
          <a:p>
            <a:pPr>
              <a:lnSpc>
                <a:spcPct val="100000"/>
              </a:lnSpc>
              <a:spcBef>
                <a:spcPts val="0"/>
              </a:spcBef>
            </a:pPr>
            <a:r>
              <a:rPr lang="en-US" sz="1400" dirty="0">
                <a:effectLst/>
                <a:latin typeface="Helvetica" pitchFamily="2" charset="0"/>
              </a:rPr>
              <a:t>The percent of Economically Disadvantaged students (46.7%) is below the state average (60.2%). </a:t>
            </a:r>
          </a:p>
          <a:p>
            <a:pPr>
              <a:lnSpc>
                <a:spcPct val="100000"/>
              </a:lnSpc>
              <a:spcBef>
                <a:spcPts val="0"/>
              </a:spcBef>
            </a:pPr>
            <a:r>
              <a:rPr lang="en-US" sz="1400" dirty="0">
                <a:effectLst/>
                <a:latin typeface="Helvetica" pitchFamily="2" charset="0"/>
              </a:rPr>
              <a:t>The percent of English Learners (1.3%) is significantly below the state average (20.3%).</a:t>
            </a:r>
          </a:p>
          <a:p>
            <a:pPr>
              <a:lnSpc>
                <a:spcPct val="100000"/>
              </a:lnSpc>
              <a:spcBef>
                <a:spcPts val="0"/>
              </a:spcBef>
            </a:pPr>
            <a:r>
              <a:rPr lang="en-US" sz="1400" dirty="0">
                <a:effectLst/>
                <a:latin typeface="Helvetica" pitchFamily="2" charset="0"/>
              </a:rPr>
              <a:t>The percent of At-Risk students (34.5%) is significantly below the state average (50.5%).</a:t>
            </a:r>
          </a:p>
          <a:p>
            <a:pPr>
              <a:lnSpc>
                <a:spcPct val="100000"/>
              </a:lnSpc>
              <a:spcBef>
                <a:spcPts val="0"/>
              </a:spcBef>
            </a:pPr>
            <a:r>
              <a:rPr lang="en-US" sz="1400" dirty="0">
                <a:effectLst/>
                <a:latin typeface="Helvetica" pitchFamily="2" charset="0"/>
              </a:rPr>
              <a:t>The student mobility rate (9.6%) is lower than the state average (15.3%). </a:t>
            </a:r>
            <a:endParaRPr lang="en-US" sz="1400" dirty="0">
              <a:latin typeface="Helvetica" pitchFamily="2" charset="0"/>
            </a:endParaRPr>
          </a:p>
          <a:p>
            <a:pPr>
              <a:lnSpc>
                <a:spcPct val="100000"/>
              </a:lnSpc>
              <a:spcBef>
                <a:spcPts val="0"/>
              </a:spcBef>
            </a:pPr>
            <a:r>
              <a:rPr lang="en-US" sz="1400" dirty="0">
                <a:effectLst/>
                <a:latin typeface="Helvetica" pitchFamily="2" charset="0"/>
              </a:rPr>
              <a:t>Average class sizes are smaller than the state average in all grades. </a:t>
            </a:r>
            <a:endParaRPr lang="en-US" sz="1400" dirty="0">
              <a:latin typeface="Helvetica" pitchFamily="2" charset="0"/>
            </a:endParaRPr>
          </a:p>
          <a:p>
            <a:pPr marL="0" indent="0">
              <a:lnSpc>
                <a:spcPct val="100000"/>
              </a:lnSpc>
              <a:spcBef>
                <a:spcPts val="0"/>
              </a:spcBef>
              <a:buNone/>
            </a:pPr>
            <a:endParaRPr lang="en-US" sz="1400" u="sng" dirty="0">
              <a:effectLst/>
              <a:latin typeface="LiberationSans"/>
            </a:endParaRPr>
          </a:p>
          <a:p>
            <a:pPr marL="0" indent="0">
              <a:lnSpc>
                <a:spcPct val="100000"/>
              </a:lnSpc>
              <a:spcBef>
                <a:spcPts val="0"/>
              </a:spcBef>
              <a:buNone/>
            </a:pPr>
            <a:endParaRPr lang="en-US" sz="1400" u="sng" dirty="0">
              <a:effectLst/>
              <a:latin typeface="LiberationSans"/>
            </a:endParaRPr>
          </a:p>
          <a:p>
            <a:pPr marL="0" indent="0">
              <a:lnSpc>
                <a:spcPct val="100000"/>
              </a:lnSpc>
              <a:spcBef>
                <a:spcPts val="0"/>
              </a:spcBef>
              <a:buNone/>
            </a:pPr>
            <a:endParaRPr lang="en-US" sz="1400" u="sng" dirty="0">
              <a:latin typeface="LiberationSans"/>
            </a:endParaRPr>
          </a:p>
          <a:p>
            <a:pPr marL="0" indent="0">
              <a:lnSpc>
                <a:spcPct val="100000"/>
              </a:lnSpc>
              <a:spcBef>
                <a:spcPts val="0"/>
              </a:spcBef>
              <a:buNone/>
            </a:pPr>
            <a:endParaRPr lang="en-US" sz="1400" u="sng" dirty="0">
              <a:effectLst/>
              <a:latin typeface="LiberationSans"/>
            </a:endParaRPr>
          </a:p>
          <a:p>
            <a:pPr marL="0" indent="0">
              <a:lnSpc>
                <a:spcPct val="100000"/>
              </a:lnSpc>
              <a:spcBef>
                <a:spcPts val="0"/>
              </a:spcBef>
              <a:buNone/>
            </a:pPr>
            <a:endParaRPr lang="en-US" sz="1400" u="sng" dirty="0">
              <a:latin typeface="LiberationSans"/>
            </a:endParaRPr>
          </a:p>
          <a:p>
            <a:pPr marL="0" indent="0">
              <a:lnSpc>
                <a:spcPct val="100000"/>
              </a:lnSpc>
              <a:spcBef>
                <a:spcPts val="0"/>
              </a:spcBef>
              <a:buNone/>
            </a:pPr>
            <a:endParaRPr lang="en-US" sz="1400" u="sng" dirty="0">
              <a:effectLst/>
              <a:latin typeface="LiberationSans"/>
            </a:endParaRPr>
          </a:p>
          <a:p>
            <a:pPr marL="0" indent="0">
              <a:lnSpc>
                <a:spcPct val="100000"/>
              </a:lnSpc>
              <a:spcBef>
                <a:spcPts val="0"/>
              </a:spcBef>
              <a:buNone/>
            </a:pPr>
            <a:endParaRPr lang="en-US" sz="1400" u="sng" dirty="0">
              <a:latin typeface="LiberationSans"/>
            </a:endParaRPr>
          </a:p>
          <a:p>
            <a:pPr marL="0" indent="0">
              <a:lnSpc>
                <a:spcPct val="100000"/>
              </a:lnSpc>
              <a:spcBef>
                <a:spcPts val="0"/>
              </a:spcBef>
              <a:buNone/>
            </a:pPr>
            <a:endParaRPr lang="en-US" sz="1400" u="sng" dirty="0">
              <a:effectLst/>
              <a:latin typeface="LiberationSans"/>
            </a:endParaRPr>
          </a:p>
          <a:p>
            <a:pPr marL="0" indent="0">
              <a:lnSpc>
                <a:spcPct val="100000"/>
              </a:lnSpc>
              <a:spcBef>
                <a:spcPts val="0"/>
              </a:spcBef>
              <a:buNone/>
            </a:pPr>
            <a:endParaRPr lang="en-US" sz="1400" u="sng" dirty="0">
              <a:effectLst/>
              <a:latin typeface="LiberationSans"/>
            </a:endParaRPr>
          </a:p>
          <a:p>
            <a:pPr marL="0" indent="0">
              <a:lnSpc>
                <a:spcPct val="100000"/>
              </a:lnSpc>
              <a:spcBef>
                <a:spcPts val="0"/>
              </a:spcBef>
              <a:buNone/>
            </a:pPr>
            <a:endParaRPr lang="en-US" sz="1400" u="sng" dirty="0">
              <a:latin typeface="LiberationSans"/>
            </a:endParaRPr>
          </a:p>
          <a:p>
            <a:pPr marL="0" indent="0">
              <a:lnSpc>
                <a:spcPct val="100000"/>
              </a:lnSpc>
              <a:spcBef>
                <a:spcPts val="0"/>
              </a:spcBef>
              <a:buNone/>
            </a:pPr>
            <a:endParaRPr lang="en-US" sz="1400" u="sng" dirty="0">
              <a:effectLst/>
              <a:latin typeface="LiberationSans"/>
            </a:endParaRPr>
          </a:p>
          <a:p>
            <a:pPr marL="0" indent="0">
              <a:lnSpc>
                <a:spcPct val="100000"/>
              </a:lnSpc>
              <a:spcBef>
                <a:spcPts val="0"/>
              </a:spcBef>
              <a:buNone/>
            </a:pPr>
            <a:endParaRPr lang="en-US" sz="1400" b="1" dirty="0">
              <a:effectLst/>
              <a:latin typeface="Helvetica" pitchFamily="2" charset="0"/>
            </a:endParaRPr>
          </a:p>
          <a:p>
            <a:pPr marL="0" indent="0">
              <a:lnSpc>
                <a:spcPct val="100000"/>
              </a:lnSpc>
              <a:spcBef>
                <a:spcPts val="0"/>
              </a:spcBef>
              <a:buNone/>
            </a:pPr>
            <a:r>
              <a:rPr lang="en-US" sz="1400" b="1" dirty="0">
                <a:effectLst/>
                <a:latin typeface="Helvetica" pitchFamily="2" charset="0"/>
              </a:rPr>
              <a:t>Demographics Challenges</a:t>
            </a:r>
            <a:endParaRPr lang="en-US" sz="1400" dirty="0">
              <a:latin typeface="Helvetica" pitchFamily="2" charset="0"/>
            </a:endParaRPr>
          </a:p>
          <a:p>
            <a:pPr>
              <a:lnSpc>
                <a:spcPct val="100000"/>
              </a:lnSpc>
              <a:spcBef>
                <a:spcPts val="0"/>
              </a:spcBef>
            </a:pPr>
            <a:r>
              <a:rPr lang="en-US" sz="1400" dirty="0">
                <a:effectLst/>
                <a:latin typeface="Helvetica" pitchFamily="2" charset="0"/>
              </a:rPr>
              <a:t>The Retention Rate is significantly higher than the state average in Kindergarten and Grade 1: Kindergarten (8.2%); State (1.6%) </a:t>
            </a:r>
          </a:p>
          <a:p>
            <a:pPr>
              <a:lnSpc>
                <a:spcPct val="100000"/>
              </a:lnSpc>
              <a:spcBef>
                <a:spcPts val="0"/>
              </a:spcBef>
            </a:pPr>
            <a:r>
              <a:rPr lang="en-US" sz="1400" dirty="0">
                <a:effectLst/>
                <a:latin typeface="Helvetica" pitchFamily="2" charset="0"/>
              </a:rPr>
              <a:t>Kindergarten Special Education (14.3%); State (5.5%) </a:t>
            </a:r>
            <a:endParaRPr lang="en-US" sz="1400" dirty="0">
              <a:latin typeface="Helvetica" pitchFamily="2" charset="0"/>
            </a:endParaRPr>
          </a:p>
          <a:p>
            <a:pPr>
              <a:lnSpc>
                <a:spcPct val="100000"/>
              </a:lnSpc>
              <a:spcBef>
                <a:spcPts val="0"/>
              </a:spcBef>
            </a:pPr>
            <a:r>
              <a:rPr lang="en-US" sz="1400" dirty="0">
                <a:effectLst/>
                <a:latin typeface="Helvetica" pitchFamily="2" charset="0"/>
              </a:rPr>
              <a:t>Grade 1 (16.7%); State (2.9%) </a:t>
            </a:r>
          </a:p>
          <a:p>
            <a:pPr>
              <a:lnSpc>
                <a:spcPct val="100000"/>
              </a:lnSpc>
              <a:spcBef>
                <a:spcPts val="0"/>
              </a:spcBef>
            </a:pPr>
            <a:r>
              <a:rPr lang="en-US" sz="1400" dirty="0">
                <a:effectLst/>
                <a:latin typeface="Helvetica" pitchFamily="2" charset="0"/>
              </a:rPr>
              <a:t>Grade 1 Special Education (11.1%); State (4.9%) </a:t>
            </a:r>
          </a:p>
          <a:p>
            <a:pPr>
              <a:lnSpc>
                <a:spcPct val="100000"/>
              </a:lnSpc>
              <a:spcBef>
                <a:spcPts val="0"/>
              </a:spcBef>
            </a:pPr>
            <a:endParaRPr lang="en-US" sz="1100" dirty="0"/>
          </a:p>
          <a:p>
            <a:pPr marL="0" indent="0">
              <a:buNone/>
            </a:pPr>
            <a:endParaRPr lang="en-US" sz="1400" dirty="0"/>
          </a:p>
        </p:txBody>
      </p:sp>
      <p:sp>
        <p:nvSpPr>
          <p:cNvPr id="4" name="Footer Placeholder 3">
            <a:extLst>
              <a:ext uri="{FF2B5EF4-FFF2-40B4-BE49-F238E27FC236}">
                <a16:creationId xmlns:a16="http://schemas.microsoft.com/office/drawing/2014/main" id="{4467C3F9-3457-437A-FDB0-C6A556E0CA25}"/>
              </a:ext>
            </a:extLst>
          </p:cNvPr>
          <p:cNvSpPr>
            <a:spLocks noGrp="1"/>
          </p:cNvSpPr>
          <p:nvPr>
            <p:ph type="ftr" sz="quarter" idx="11"/>
          </p:nvPr>
        </p:nvSpPr>
        <p:spPr/>
        <p:txBody>
          <a:bodyPr/>
          <a:lstStyle/>
          <a:p>
            <a:r>
              <a:rPr lang="en-US"/>
              <a:t>XXX ISD</a:t>
            </a:r>
          </a:p>
        </p:txBody>
      </p:sp>
      <p:sp>
        <p:nvSpPr>
          <p:cNvPr id="5" name="TextBox 4">
            <a:extLst>
              <a:ext uri="{FF2B5EF4-FFF2-40B4-BE49-F238E27FC236}">
                <a16:creationId xmlns:a16="http://schemas.microsoft.com/office/drawing/2014/main" id="{1341CD29-97BA-13F5-F613-9E1FD9D0C1C2}"/>
              </a:ext>
            </a:extLst>
          </p:cNvPr>
          <p:cNvSpPr txBox="1"/>
          <p:nvPr/>
        </p:nvSpPr>
        <p:spPr>
          <a:xfrm>
            <a:off x="2781300" y="354568"/>
            <a:ext cx="5448300" cy="400110"/>
          </a:xfrm>
          <a:prstGeom prst="rect">
            <a:avLst/>
          </a:prstGeom>
          <a:noFill/>
        </p:spPr>
        <p:txBody>
          <a:bodyPr wrap="square" rtlCol="0">
            <a:spAutoFit/>
          </a:bodyPr>
          <a:lstStyle/>
          <a:p>
            <a:pPr algn="ctr"/>
            <a:r>
              <a:rPr lang="en-US" sz="2000" b="1" dirty="0">
                <a:latin typeface="Helvetica" pitchFamily="2" charset="0"/>
              </a:rPr>
              <a:t>DEMOGRAPHICS</a:t>
            </a:r>
          </a:p>
        </p:txBody>
      </p:sp>
      <p:graphicFrame>
        <p:nvGraphicFramePr>
          <p:cNvPr id="6" name="Table 6">
            <a:extLst>
              <a:ext uri="{FF2B5EF4-FFF2-40B4-BE49-F238E27FC236}">
                <a16:creationId xmlns:a16="http://schemas.microsoft.com/office/drawing/2014/main" id="{6BC18000-53CC-FF21-DC03-CA1684769F6D}"/>
              </a:ext>
            </a:extLst>
          </p:cNvPr>
          <p:cNvGraphicFramePr>
            <a:graphicFrameLocks noGrp="1"/>
          </p:cNvGraphicFramePr>
          <p:nvPr>
            <p:extLst>
              <p:ext uri="{D42A27DB-BD31-4B8C-83A1-F6EECF244321}">
                <p14:modId xmlns:p14="http://schemas.microsoft.com/office/powerpoint/2010/main" val="2379355804"/>
              </p:ext>
            </p:extLst>
          </p:nvPr>
        </p:nvGraphicFramePr>
        <p:xfrm>
          <a:off x="1149350" y="3276092"/>
          <a:ext cx="8712200" cy="2109216"/>
        </p:xfrm>
        <a:graphic>
          <a:graphicData uri="http://schemas.openxmlformats.org/drawingml/2006/table">
            <a:tbl>
              <a:tblPr firstRow="1" bandRow="1">
                <a:tableStyleId>{00A15C55-8517-42AA-B614-E9B94910E393}</a:tableStyleId>
              </a:tblPr>
              <a:tblGrid>
                <a:gridCol w="4356100">
                  <a:extLst>
                    <a:ext uri="{9D8B030D-6E8A-4147-A177-3AD203B41FA5}">
                      <a16:colId xmlns:a16="http://schemas.microsoft.com/office/drawing/2014/main" val="2711273640"/>
                    </a:ext>
                  </a:extLst>
                </a:gridCol>
                <a:gridCol w="4356100">
                  <a:extLst>
                    <a:ext uri="{9D8B030D-6E8A-4147-A177-3AD203B41FA5}">
                      <a16:colId xmlns:a16="http://schemas.microsoft.com/office/drawing/2014/main" val="4263024353"/>
                    </a:ext>
                  </a:extLst>
                </a:gridCol>
              </a:tblGrid>
              <a:tr h="497332">
                <a:tc>
                  <a:txBody>
                    <a:bodyPr/>
                    <a:lstStyle/>
                    <a:p>
                      <a:pPr marL="0" indent="0">
                        <a:lnSpc>
                          <a:spcPct val="100000"/>
                        </a:lnSpc>
                        <a:spcBef>
                          <a:spcPts val="0"/>
                        </a:spcBef>
                        <a:buNone/>
                      </a:pPr>
                      <a:r>
                        <a:rPr lang="en-US" sz="1400" b="0" u="sng" dirty="0">
                          <a:solidFill>
                            <a:schemeClr val="tx1"/>
                          </a:solidFill>
                          <a:effectLst/>
                          <a:latin typeface="Helvetica" pitchFamily="2" charset="0"/>
                        </a:rPr>
                        <a:t>Elementary</a:t>
                      </a:r>
                      <a:r>
                        <a:rPr lang="en-US" sz="1400" b="0" dirty="0">
                          <a:solidFill>
                            <a:schemeClr val="tx1"/>
                          </a:solidFill>
                          <a:effectLst/>
                          <a:latin typeface="Helvetica" pitchFamily="2" charset="0"/>
                        </a:rPr>
                        <a:t>: </a:t>
                      </a:r>
                    </a:p>
                    <a:p>
                      <a:pPr>
                        <a:lnSpc>
                          <a:spcPct val="100000"/>
                        </a:lnSpc>
                        <a:spcBef>
                          <a:spcPts val="0"/>
                        </a:spcBef>
                      </a:pPr>
                      <a:r>
                        <a:rPr lang="en-US" sz="1400" b="0" dirty="0">
                          <a:solidFill>
                            <a:schemeClr val="tx1"/>
                          </a:solidFill>
                          <a:effectLst/>
                          <a:latin typeface="Helvetica" pitchFamily="2" charset="0"/>
                        </a:rPr>
                        <a:t>Kindergarten District=18.7 State=19.0 </a:t>
                      </a:r>
                    </a:p>
                    <a:p>
                      <a:pPr>
                        <a:lnSpc>
                          <a:spcPct val="100000"/>
                        </a:lnSpc>
                        <a:spcBef>
                          <a:spcPts val="0"/>
                        </a:spcBef>
                      </a:pPr>
                      <a:r>
                        <a:rPr lang="en-US" sz="1400" b="0" dirty="0">
                          <a:solidFill>
                            <a:schemeClr val="tx1"/>
                          </a:solidFill>
                          <a:effectLst/>
                          <a:latin typeface="Helvetica" pitchFamily="2" charset="0"/>
                        </a:rPr>
                        <a:t>Grade 1 District=18.3 State=18.9 </a:t>
                      </a:r>
                    </a:p>
                    <a:p>
                      <a:pPr>
                        <a:lnSpc>
                          <a:spcPct val="100000"/>
                        </a:lnSpc>
                        <a:spcBef>
                          <a:spcPts val="0"/>
                        </a:spcBef>
                      </a:pPr>
                      <a:r>
                        <a:rPr lang="en-US" sz="1400" b="0" dirty="0">
                          <a:solidFill>
                            <a:schemeClr val="tx1"/>
                          </a:solidFill>
                          <a:effectLst/>
                          <a:latin typeface="Helvetica" pitchFamily="2" charset="0"/>
                        </a:rPr>
                        <a:t>Grade 2 District=14.0 State=18.8 </a:t>
                      </a:r>
                    </a:p>
                    <a:p>
                      <a:pPr>
                        <a:lnSpc>
                          <a:spcPct val="100000"/>
                        </a:lnSpc>
                        <a:spcBef>
                          <a:spcPts val="0"/>
                        </a:spcBef>
                      </a:pPr>
                      <a:r>
                        <a:rPr lang="en-US" sz="1400" b="0" dirty="0">
                          <a:solidFill>
                            <a:schemeClr val="tx1"/>
                          </a:solidFill>
                          <a:effectLst/>
                          <a:latin typeface="Helvetica" pitchFamily="2" charset="0"/>
                        </a:rPr>
                        <a:t>Grade 3 District=13.0 State=19.0 </a:t>
                      </a:r>
                    </a:p>
                    <a:p>
                      <a:pPr>
                        <a:lnSpc>
                          <a:spcPct val="100000"/>
                        </a:lnSpc>
                        <a:spcBef>
                          <a:spcPts val="0"/>
                        </a:spcBef>
                      </a:pPr>
                      <a:r>
                        <a:rPr lang="en-US" sz="1400" b="0" dirty="0">
                          <a:solidFill>
                            <a:schemeClr val="tx1"/>
                          </a:solidFill>
                          <a:effectLst/>
                          <a:latin typeface="Helvetica" pitchFamily="2" charset="0"/>
                        </a:rPr>
                        <a:t>Grade 4 District=17.7 State=19.2 </a:t>
                      </a:r>
                    </a:p>
                    <a:p>
                      <a:pPr>
                        <a:lnSpc>
                          <a:spcPct val="100000"/>
                        </a:lnSpc>
                        <a:spcBef>
                          <a:spcPts val="0"/>
                        </a:spcBef>
                      </a:pPr>
                      <a:r>
                        <a:rPr lang="en-US" sz="1400" b="0" dirty="0">
                          <a:solidFill>
                            <a:schemeClr val="tx1"/>
                          </a:solidFill>
                          <a:effectLst/>
                          <a:latin typeface="Helvetica" pitchFamily="2" charset="0"/>
                        </a:rPr>
                        <a:t>Grade 5 District=17.3 State=20.9 </a:t>
                      </a:r>
                    </a:p>
                    <a:p>
                      <a:pPr>
                        <a:lnSpc>
                          <a:spcPct val="100000"/>
                        </a:lnSpc>
                        <a:spcBef>
                          <a:spcPts val="0"/>
                        </a:spcBef>
                      </a:pPr>
                      <a:r>
                        <a:rPr lang="en-US" sz="1400" b="0" dirty="0">
                          <a:solidFill>
                            <a:schemeClr val="tx1"/>
                          </a:solidFill>
                          <a:effectLst/>
                          <a:latin typeface="Helvetica" pitchFamily="2" charset="0"/>
                        </a:rPr>
                        <a:t>Grade 6 District=16.0 State=20.4 </a:t>
                      </a:r>
                      <a:endParaRPr lang="en-US" sz="1400" b="0" dirty="0">
                        <a:solidFill>
                          <a:schemeClr val="tx1"/>
                        </a:solidFill>
                        <a:latin typeface="Helvetica" pitchFamily="2" charset="0"/>
                      </a:endParaRPr>
                    </a:p>
                    <a:p>
                      <a:endParaRPr lang="en-US" dirty="0">
                        <a:solidFill>
                          <a:schemeClr val="tx1"/>
                        </a:solidFill>
                        <a:latin typeface="Helvetica" pitchFamily="2" charset="0"/>
                      </a:endParaRPr>
                    </a:p>
                  </a:txBody>
                  <a:tcPr>
                    <a:solidFill>
                      <a:schemeClr val="accent1">
                        <a:lumMod val="20000"/>
                        <a:lumOff val="80000"/>
                      </a:schemeClr>
                    </a:solidFill>
                  </a:tcPr>
                </a:tc>
                <a:tc>
                  <a:txBody>
                    <a:bodyPr/>
                    <a:lstStyle/>
                    <a:p>
                      <a:pPr marL="0" indent="0">
                        <a:lnSpc>
                          <a:spcPct val="100000"/>
                        </a:lnSpc>
                        <a:spcBef>
                          <a:spcPts val="0"/>
                        </a:spcBef>
                        <a:buNone/>
                      </a:pPr>
                      <a:r>
                        <a:rPr lang="en-US" sz="1400" b="0" u="sng" dirty="0">
                          <a:solidFill>
                            <a:schemeClr val="tx1"/>
                          </a:solidFill>
                          <a:effectLst/>
                          <a:latin typeface="Helvetica" pitchFamily="2" charset="0"/>
                        </a:rPr>
                        <a:t>Secondary</a:t>
                      </a:r>
                      <a:r>
                        <a:rPr lang="en-US" sz="1400" b="0" dirty="0">
                          <a:solidFill>
                            <a:schemeClr val="tx1"/>
                          </a:solidFill>
                          <a:effectLst/>
                          <a:latin typeface="Helvetica" pitchFamily="2" charset="0"/>
                        </a:rPr>
                        <a:t>:</a:t>
                      </a:r>
                    </a:p>
                    <a:p>
                      <a:pPr>
                        <a:lnSpc>
                          <a:spcPct val="100000"/>
                        </a:lnSpc>
                        <a:spcBef>
                          <a:spcPts val="0"/>
                        </a:spcBef>
                      </a:pPr>
                      <a:r>
                        <a:rPr lang="en-US" sz="1400" b="0" dirty="0">
                          <a:solidFill>
                            <a:schemeClr val="tx1"/>
                          </a:solidFill>
                          <a:effectLst/>
                          <a:latin typeface="Helvetica" pitchFamily="2" charset="0"/>
                        </a:rPr>
                        <a:t>English/Language Arts District=9.7 State=16.4 </a:t>
                      </a:r>
                    </a:p>
                    <a:p>
                      <a:pPr>
                        <a:lnSpc>
                          <a:spcPct val="100000"/>
                        </a:lnSpc>
                        <a:spcBef>
                          <a:spcPts val="0"/>
                        </a:spcBef>
                      </a:pPr>
                      <a:r>
                        <a:rPr lang="en-US" sz="1400" b="0" dirty="0">
                          <a:solidFill>
                            <a:schemeClr val="tx1"/>
                          </a:solidFill>
                          <a:effectLst/>
                          <a:latin typeface="Helvetica" pitchFamily="2" charset="0"/>
                        </a:rPr>
                        <a:t>Foreign Languages District=10.7 State=18.7 </a:t>
                      </a:r>
                    </a:p>
                    <a:p>
                      <a:pPr>
                        <a:lnSpc>
                          <a:spcPct val="100000"/>
                        </a:lnSpc>
                        <a:spcBef>
                          <a:spcPts val="0"/>
                        </a:spcBef>
                      </a:pPr>
                      <a:r>
                        <a:rPr lang="en-US" sz="1400" b="0" dirty="0">
                          <a:solidFill>
                            <a:schemeClr val="tx1"/>
                          </a:solidFill>
                          <a:effectLst/>
                          <a:latin typeface="Helvetica" pitchFamily="2" charset="0"/>
                        </a:rPr>
                        <a:t>Mathematics District=12.3State=17.8 </a:t>
                      </a:r>
                    </a:p>
                    <a:p>
                      <a:pPr>
                        <a:lnSpc>
                          <a:spcPct val="100000"/>
                        </a:lnSpc>
                        <a:spcBef>
                          <a:spcPts val="0"/>
                        </a:spcBef>
                      </a:pPr>
                      <a:r>
                        <a:rPr lang="en-US" sz="1400" b="0" dirty="0">
                          <a:solidFill>
                            <a:schemeClr val="tx1"/>
                          </a:solidFill>
                          <a:effectLst/>
                          <a:latin typeface="Helvetica" pitchFamily="2" charset="0"/>
                        </a:rPr>
                        <a:t>Science District=12.8 State=18.8</a:t>
                      </a:r>
                    </a:p>
                    <a:p>
                      <a:pPr>
                        <a:lnSpc>
                          <a:spcPct val="100000"/>
                        </a:lnSpc>
                        <a:spcBef>
                          <a:spcPts val="0"/>
                        </a:spcBef>
                      </a:pPr>
                      <a:r>
                        <a:rPr lang="en-US" sz="1400" b="0" dirty="0">
                          <a:solidFill>
                            <a:schemeClr val="tx1"/>
                          </a:solidFill>
                          <a:effectLst/>
                          <a:latin typeface="Helvetica" pitchFamily="2" charset="0"/>
                        </a:rPr>
                        <a:t>Social Studies District=14.5State=19.3 </a:t>
                      </a:r>
                      <a:endParaRPr lang="en-US" sz="1400" b="0" dirty="0">
                        <a:solidFill>
                          <a:schemeClr val="tx1"/>
                        </a:solidFill>
                        <a:latin typeface="Helvetica" pitchFamily="2" charset="0"/>
                      </a:endParaRPr>
                    </a:p>
                    <a:p>
                      <a:endParaRPr lang="en-US" dirty="0">
                        <a:solidFill>
                          <a:schemeClr val="tx1"/>
                        </a:solidFill>
                        <a:latin typeface="Helvetica" pitchFamily="2" charset="0"/>
                      </a:endParaRPr>
                    </a:p>
                  </a:txBody>
                  <a:tcPr>
                    <a:solidFill>
                      <a:schemeClr val="accent1">
                        <a:lumMod val="20000"/>
                        <a:lumOff val="80000"/>
                      </a:schemeClr>
                    </a:solidFill>
                  </a:tcPr>
                </a:tc>
                <a:extLst>
                  <a:ext uri="{0D108BD9-81ED-4DB2-BD59-A6C34878D82A}">
                    <a16:rowId xmlns:a16="http://schemas.microsoft.com/office/drawing/2014/main" val="2691562641"/>
                  </a:ext>
                </a:extLst>
              </a:tr>
            </a:tbl>
          </a:graphicData>
        </a:graphic>
      </p:graphicFrame>
    </p:spTree>
    <p:extLst>
      <p:ext uri="{BB962C8B-B14F-4D97-AF65-F5344CB8AC3E}">
        <p14:creationId xmlns:p14="http://schemas.microsoft.com/office/powerpoint/2010/main" val="3804348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346CC-0ECC-4678-63D3-1DE2997BC402}"/>
              </a:ext>
            </a:extLst>
          </p:cNvPr>
          <p:cNvSpPr>
            <a:spLocks noGrp="1"/>
          </p:cNvSpPr>
          <p:nvPr>
            <p:ph idx="1"/>
          </p:nvPr>
        </p:nvSpPr>
        <p:spPr>
          <a:xfrm>
            <a:off x="754380" y="1074208"/>
            <a:ext cx="9464040" cy="5974292"/>
          </a:xfrm>
        </p:spPr>
        <p:txBody>
          <a:bodyPr>
            <a:noAutofit/>
          </a:bodyPr>
          <a:lstStyle/>
          <a:p>
            <a:pPr marL="0" indent="0">
              <a:lnSpc>
                <a:spcPct val="100000"/>
              </a:lnSpc>
              <a:spcBef>
                <a:spcPts val="0"/>
              </a:spcBef>
              <a:buNone/>
            </a:pPr>
            <a:r>
              <a:rPr lang="en-US" sz="1400" b="1" dirty="0">
                <a:effectLst/>
                <a:latin typeface="Helvetica" pitchFamily="2" charset="0"/>
              </a:rPr>
              <a:t>Student Achievement Data Sources </a:t>
            </a:r>
            <a:endParaRPr lang="en-US" sz="1400" dirty="0">
              <a:effectLst/>
              <a:latin typeface="Helvetica" pitchFamily="2" charset="0"/>
            </a:endParaRPr>
          </a:p>
          <a:p>
            <a:pPr>
              <a:lnSpc>
                <a:spcPct val="100000"/>
              </a:lnSpc>
              <a:spcBef>
                <a:spcPts val="0"/>
              </a:spcBef>
            </a:pPr>
            <a:r>
              <a:rPr lang="en-US" sz="1400" dirty="0">
                <a:effectLst/>
                <a:latin typeface="Helvetica" pitchFamily="2" charset="0"/>
              </a:rPr>
              <a:t>Disaggregated STAAR Data Drop-out Rates</a:t>
            </a:r>
          </a:p>
          <a:p>
            <a:pPr>
              <a:lnSpc>
                <a:spcPct val="100000"/>
              </a:lnSpc>
              <a:spcBef>
                <a:spcPts val="0"/>
              </a:spcBef>
            </a:pPr>
            <a:r>
              <a:rPr lang="en-US" sz="1400" dirty="0">
                <a:effectLst/>
                <a:latin typeface="Helvetica" pitchFamily="2" charset="0"/>
              </a:rPr>
              <a:t>Graduation Records </a:t>
            </a:r>
          </a:p>
          <a:p>
            <a:pPr marL="0" indent="0">
              <a:lnSpc>
                <a:spcPct val="100000"/>
              </a:lnSpc>
              <a:spcBef>
                <a:spcPts val="0"/>
              </a:spcBef>
              <a:buNone/>
            </a:pPr>
            <a:endParaRPr lang="en-US" sz="1400" dirty="0">
              <a:effectLst/>
              <a:latin typeface="Helvetica" pitchFamily="2" charset="0"/>
            </a:endParaRPr>
          </a:p>
          <a:p>
            <a:pPr marL="0" indent="0">
              <a:lnSpc>
                <a:spcPct val="100000"/>
              </a:lnSpc>
              <a:spcBef>
                <a:spcPts val="0"/>
              </a:spcBef>
              <a:buNone/>
            </a:pPr>
            <a:r>
              <a:rPr lang="en-US" sz="1400" b="1" dirty="0">
                <a:effectLst/>
                <a:latin typeface="Helvetica" pitchFamily="2" charset="0"/>
              </a:rPr>
              <a:t>Student Achievement Strengths </a:t>
            </a:r>
            <a:endParaRPr lang="en-US" sz="1400" dirty="0">
              <a:effectLst/>
              <a:latin typeface="Helvetica" pitchFamily="2" charset="0"/>
            </a:endParaRPr>
          </a:p>
          <a:p>
            <a:pPr>
              <a:lnSpc>
                <a:spcPct val="100000"/>
              </a:lnSpc>
              <a:spcBef>
                <a:spcPts val="0"/>
              </a:spcBef>
            </a:pPr>
            <a:r>
              <a:rPr lang="en-US" sz="1400" dirty="0">
                <a:effectLst/>
                <a:latin typeface="Helvetica" pitchFamily="2" charset="0"/>
              </a:rPr>
              <a:t>The overall student performance rate is at or above state performance levels. Strong attendance rate.</a:t>
            </a:r>
          </a:p>
          <a:p>
            <a:pPr>
              <a:lnSpc>
                <a:spcPct val="100000"/>
              </a:lnSpc>
              <a:spcBef>
                <a:spcPts val="0"/>
              </a:spcBef>
            </a:pPr>
            <a:r>
              <a:rPr lang="en-US" sz="1400" dirty="0">
                <a:effectLst/>
                <a:latin typeface="Helvetica" pitchFamily="2" charset="0"/>
              </a:rPr>
              <a:t>Dropout rate is 0%.</a:t>
            </a:r>
          </a:p>
          <a:p>
            <a:pPr>
              <a:lnSpc>
                <a:spcPct val="100000"/>
              </a:lnSpc>
              <a:spcBef>
                <a:spcPts val="0"/>
              </a:spcBef>
            </a:pPr>
            <a:r>
              <a:rPr lang="en-US" sz="1400" dirty="0">
                <a:effectLst/>
                <a:latin typeface="Helvetica" pitchFamily="2" charset="0"/>
              </a:rPr>
              <a:t>97% of students are on the Recommended (or higher) Graduation Plans. </a:t>
            </a:r>
          </a:p>
          <a:p>
            <a:pPr marL="0" indent="0">
              <a:lnSpc>
                <a:spcPct val="100000"/>
              </a:lnSpc>
              <a:spcBef>
                <a:spcPts val="0"/>
              </a:spcBef>
              <a:buNone/>
            </a:pPr>
            <a:endParaRPr lang="en-US" sz="1400" dirty="0">
              <a:effectLst/>
              <a:latin typeface="Helvetica" pitchFamily="2" charset="0"/>
            </a:endParaRPr>
          </a:p>
          <a:p>
            <a:pPr marL="0" indent="0">
              <a:lnSpc>
                <a:spcPct val="100000"/>
              </a:lnSpc>
              <a:spcBef>
                <a:spcPts val="0"/>
              </a:spcBef>
              <a:buNone/>
            </a:pPr>
            <a:r>
              <a:rPr lang="en-US" sz="1400" b="1" dirty="0">
                <a:effectLst/>
                <a:latin typeface="Helvetica" pitchFamily="2" charset="0"/>
              </a:rPr>
              <a:t>Student Achievement Challenges</a:t>
            </a:r>
            <a:endParaRPr lang="en-US" sz="1400" dirty="0">
              <a:effectLst/>
              <a:latin typeface="Helvetica" pitchFamily="2" charset="0"/>
            </a:endParaRPr>
          </a:p>
          <a:p>
            <a:pPr>
              <a:lnSpc>
                <a:spcPct val="100000"/>
              </a:lnSpc>
              <a:spcBef>
                <a:spcPts val="0"/>
              </a:spcBef>
            </a:pPr>
            <a:r>
              <a:rPr lang="en-US" sz="1400" dirty="0">
                <a:effectLst/>
                <a:latin typeface="Helvetica" pitchFamily="2" charset="0"/>
              </a:rPr>
              <a:t>In grades 6-12, there exists a 3-5% gap between the Economically Disadvantaged student group and the All Students group in all STAAR performance areas. </a:t>
            </a:r>
          </a:p>
          <a:p>
            <a:pPr marL="0" indent="0">
              <a:lnSpc>
                <a:spcPct val="100000"/>
              </a:lnSpc>
              <a:spcBef>
                <a:spcPts val="0"/>
              </a:spcBef>
              <a:buNone/>
            </a:pPr>
            <a:endParaRPr lang="en-US" sz="1400" dirty="0">
              <a:effectLst/>
              <a:latin typeface="Helvetica" pitchFamily="2" charset="0"/>
            </a:endParaRPr>
          </a:p>
          <a:p>
            <a:pPr marL="0" indent="0">
              <a:lnSpc>
                <a:spcPct val="100000"/>
              </a:lnSpc>
              <a:spcBef>
                <a:spcPts val="0"/>
              </a:spcBef>
              <a:buNone/>
            </a:pPr>
            <a:r>
              <a:rPr lang="en-US" sz="1400" b="1" dirty="0">
                <a:effectLst/>
                <a:latin typeface="Helvetica" pitchFamily="2" charset="0"/>
              </a:rPr>
              <a:t>Student Achievement </a:t>
            </a:r>
            <a:r>
              <a:rPr lang="en-US" sz="1400" b="1" dirty="0">
                <a:latin typeface="Helvetica" pitchFamily="2" charset="0"/>
              </a:rPr>
              <a:t>Priorities</a:t>
            </a:r>
            <a:endParaRPr lang="en-US" sz="1400" dirty="0">
              <a:effectLst/>
              <a:latin typeface="Helvetica" pitchFamily="2" charset="0"/>
            </a:endParaRPr>
          </a:p>
          <a:p>
            <a:pPr>
              <a:lnSpc>
                <a:spcPct val="100000"/>
              </a:lnSpc>
              <a:spcBef>
                <a:spcPts val="0"/>
              </a:spcBef>
            </a:pPr>
            <a:r>
              <a:rPr lang="en-US" sz="1400" dirty="0">
                <a:effectLst/>
                <a:latin typeface="Helvetica" pitchFamily="2" charset="0"/>
              </a:rPr>
              <a:t>There is a need to provide early exposure to various career opportunities with emphasis on the necessary and recommended educational requirements. </a:t>
            </a:r>
          </a:p>
          <a:p>
            <a:pPr>
              <a:lnSpc>
                <a:spcPct val="100000"/>
              </a:lnSpc>
              <a:spcBef>
                <a:spcPts val="0"/>
              </a:spcBef>
            </a:pPr>
            <a:r>
              <a:rPr lang="en-US" sz="1400" dirty="0">
                <a:effectLst/>
                <a:latin typeface="Helvetica" pitchFamily="2" charset="0"/>
              </a:rPr>
              <a:t>There is a need to provide additional support for students who are need of intervention.</a:t>
            </a:r>
          </a:p>
          <a:p>
            <a:pPr>
              <a:lnSpc>
                <a:spcPct val="100000"/>
              </a:lnSpc>
              <a:spcBef>
                <a:spcPts val="0"/>
              </a:spcBef>
            </a:pPr>
            <a:r>
              <a:rPr lang="en-US" sz="1400" dirty="0">
                <a:effectLst/>
                <a:latin typeface="Helvetica" pitchFamily="2" charset="0"/>
              </a:rPr>
              <a:t>There is a need to provide financial literacy training opportunities for students and their families. </a:t>
            </a:r>
          </a:p>
          <a:p>
            <a:pPr marL="0" indent="0">
              <a:lnSpc>
                <a:spcPct val="100000"/>
              </a:lnSpc>
              <a:spcBef>
                <a:spcPts val="0"/>
              </a:spcBef>
              <a:buNone/>
            </a:pPr>
            <a:endParaRPr lang="en-US" sz="1400" dirty="0">
              <a:effectLst/>
              <a:latin typeface="Helvetica" pitchFamily="2" charset="0"/>
            </a:endParaRPr>
          </a:p>
          <a:p>
            <a:pPr marL="0" indent="0">
              <a:lnSpc>
                <a:spcPct val="100000"/>
              </a:lnSpc>
              <a:spcBef>
                <a:spcPts val="0"/>
              </a:spcBef>
              <a:buNone/>
            </a:pPr>
            <a:r>
              <a:rPr lang="en-US" sz="1400" b="1" dirty="0">
                <a:effectLst/>
                <a:latin typeface="Helvetica" pitchFamily="2" charset="0"/>
              </a:rPr>
              <a:t>Student Achievement Summary </a:t>
            </a:r>
            <a:endParaRPr lang="en-US" sz="1400" dirty="0">
              <a:effectLst/>
              <a:latin typeface="Helvetica" pitchFamily="2" charset="0"/>
            </a:endParaRPr>
          </a:p>
          <a:p>
            <a:pPr>
              <a:lnSpc>
                <a:spcPct val="100000"/>
              </a:lnSpc>
              <a:spcBef>
                <a:spcPts val="0"/>
              </a:spcBef>
            </a:pPr>
            <a:r>
              <a:rPr lang="en-US" sz="1400" dirty="0">
                <a:effectLst/>
                <a:latin typeface="Helvetica" pitchFamily="2" charset="0"/>
              </a:rPr>
              <a:t>Students perform well overall. However, there are gaps between the Economically Disadvantaged student group and the All Students group. </a:t>
            </a:r>
          </a:p>
          <a:p>
            <a:pPr>
              <a:lnSpc>
                <a:spcPct val="100000"/>
              </a:lnSpc>
              <a:spcBef>
                <a:spcPts val="0"/>
              </a:spcBef>
            </a:pPr>
            <a:r>
              <a:rPr lang="en-US" sz="1400" dirty="0">
                <a:effectLst/>
                <a:latin typeface="Helvetica" pitchFamily="2" charset="0"/>
              </a:rPr>
              <a:t>More support is needed for the Economically Disadvantaged students and their families. </a:t>
            </a:r>
          </a:p>
          <a:p>
            <a:pPr marL="0" indent="0">
              <a:lnSpc>
                <a:spcPct val="100000"/>
              </a:lnSpc>
              <a:spcBef>
                <a:spcPts val="0"/>
              </a:spcBef>
              <a:buNone/>
            </a:pPr>
            <a:endParaRPr lang="en-US" sz="1400" u="sng" dirty="0">
              <a:effectLst/>
              <a:latin typeface="Helvetica" pitchFamily="2" charset="0"/>
            </a:endParaRPr>
          </a:p>
          <a:p>
            <a:pPr marL="0" indent="0">
              <a:lnSpc>
                <a:spcPct val="100000"/>
              </a:lnSpc>
              <a:spcBef>
                <a:spcPts val="0"/>
              </a:spcBef>
              <a:buNone/>
            </a:pPr>
            <a:endParaRPr lang="en-US" sz="1400" dirty="0">
              <a:latin typeface="Helvetica" pitchFamily="2" charset="0"/>
            </a:endParaRPr>
          </a:p>
          <a:p>
            <a:pPr marL="0" indent="0">
              <a:buNone/>
            </a:pPr>
            <a:endParaRPr lang="en-US" sz="1400" dirty="0">
              <a:latin typeface="Helvetica" pitchFamily="2" charset="0"/>
            </a:endParaRPr>
          </a:p>
        </p:txBody>
      </p:sp>
      <p:sp>
        <p:nvSpPr>
          <p:cNvPr id="4" name="Footer Placeholder 3">
            <a:extLst>
              <a:ext uri="{FF2B5EF4-FFF2-40B4-BE49-F238E27FC236}">
                <a16:creationId xmlns:a16="http://schemas.microsoft.com/office/drawing/2014/main" id="{4467C3F9-3457-437A-FDB0-C6A556E0CA25}"/>
              </a:ext>
            </a:extLst>
          </p:cNvPr>
          <p:cNvSpPr>
            <a:spLocks noGrp="1"/>
          </p:cNvSpPr>
          <p:nvPr>
            <p:ph type="ftr" sz="quarter" idx="11"/>
          </p:nvPr>
        </p:nvSpPr>
        <p:spPr/>
        <p:txBody>
          <a:bodyPr/>
          <a:lstStyle/>
          <a:p>
            <a:r>
              <a:rPr lang="en-US"/>
              <a:t>XXX ISD</a:t>
            </a:r>
          </a:p>
        </p:txBody>
      </p:sp>
      <p:sp>
        <p:nvSpPr>
          <p:cNvPr id="5" name="TextBox 4">
            <a:extLst>
              <a:ext uri="{FF2B5EF4-FFF2-40B4-BE49-F238E27FC236}">
                <a16:creationId xmlns:a16="http://schemas.microsoft.com/office/drawing/2014/main" id="{1341CD29-97BA-13F5-F613-9E1FD9D0C1C2}"/>
              </a:ext>
            </a:extLst>
          </p:cNvPr>
          <p:cNvSpPr txBox="1"/>
          <p:nvPr/>
        </p:nvSpPr>
        <p:spPr>
          <a:xfrm>
            <a:off x="2781300" y="354568"/>
            <a:ext cx="5448300" cy="400110"/>
          </a:xfrm>
          <a:prstGeom prst="rect">
            <a:avLst/>
          </a:prstGeom>
          <a:noFill/>
        </p:spPr>
        <p:txBody>
          <a:bodyPr wrap="square" rtlCol="0">
            <a:spAutoFit/>
          </a:bodyPr>
          <a:lstStyle/>
          <a:p>
            <a:pPr algn="ctr"/>
            <a:r>
              <a:rPr lang="en-US" sz="2000" b="1" dirty="0">
                <a:latin typeface="Helvetica" pitchFamily="2" charset="0"/>
              </a:rPr>
              <a:t>STUDENT ACHIEVEMENT</a:t>
            </a:r>
          </a:p>
        </p:txBody>
      </p:sp>
    </p:spTree>
    <p:extLst>
      <p:ext uri="{BB962C8B-B14F-4D97-AF65-F5344CB8AC3E}">
        <p14:creationId xmlns:p14="http://schemas.microsoft.com/office/powerpoint/2010/main" val="4140404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346CC-0ECC-4678-63D3-1DE2997BC402}"/>
              </a:ext>
            </a:extLst>
          </p:cNvPr>
          <p:cNvSpPr>
            <a:spLocks noGrp="1"/>
          </p:cNvSpPr>
          <p:nvPr>
            <p:ph idx="1"/>
          </p:nvPr>
        </p:nvSpPr>
        <p:spPr>
          <a:xfrm>
            <a:off x="754380" y="1074208"/>
            <a:ext cx="9464040" cy="5974292"/>
          </a:xfrm>
        </p:spPr>
        <p:txBody>
          <a:bodyPr>
            <a:noAutofit/>
          </a:bodyPr>
          <a:lstStyle/>
          <a:p>
            <a:pPr marL="0" indent="0">
              <a:spcBef>
                <a:spcPts val="0"/>
              </a:spcBef>
              <a:buNone/>
            </a:pPr>
            <a:r>
              <a:rPr lang="en-US" sz="1400" b="1" dirty="0">
                <a:effectLst/>
                <a:latin typeface="Helvetica" pitchFamily="2" charset="0"/>
              </a:rPr>
              <a:t>School Culture and Climate Data Sources </a:t>
            </a:r>
            <a:endParaRPr lang="en-US" sz="1400" dirty="0">
              <a:latin typeface="Helvetica" pitchFamily="2" charset="0"/>
            </a:endParaRPr>
          </a:p>
          <a:p>
            <a:pPr>
              <a:spcBef>
                <a:spcPts val="0"/>
              </a:spcBef>
            </a:pPr>
            <a:r>
              <a:rPr lang="en-US" sz="1400" dirty="0">
                <a:effectLst/>
                <a:latin typeface="Helvetica" pitchFamily="2" charset="0"/>
              </a:rPr>
              <a:t>Staff/Parents/Community/ Business members involved w/SBDM Survey and Interviews of Students/Staff/Parents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School Culture and Climate Strengths </a:t>
            </a:r>
            <a:endParaRPr lang="en-US" sz="1400" dirty="0">
              <a:latin typeface="Helvetica" pitchFamily="2" charset="0"/>
            </a:endParaRPr>
          </a:p>
          <a:p>
            <a:pPr>
              <a:spcBef>
                <a:spcPts val="0"/>
              </a:spcBef>
            </a:pPr>
            <a:r>
              <a:rPr lang="en-US" sz="1400" dirty="0">
                <a:effectLst/>
                <a:latin typeface="Helvetica" pitchFamily="2" charset="0"/>
              </a:rPr>
              <a:t>Students feel safe. (87%)</a:t>
            </a:r>
          </a:p>
          <a:p>
            <a:pPr>
              <a:spcBef>
                <a:spcPts val="0"/>
              </a:spcBef>
            </a:pPr>
            <a:r>
              <a:rPr lang="en-US" sz="1400" dirty="0">
                <a:effectLst/>
                <a:latin typeface="Helvetica" pitchFamily="2" charset="0"/>
              </a:rPr>
              <a:t>Students feel like they have someone to talk to. (82%) </a:t>
            </a:r>
          </a:p>
          <a:p>
            <a:pPr>
              <a:spcBef>
                <a:spcPts val="0"/>
              </a:spcBef>
            </a:pPr>
            <a:r>
              <a:rPr lang="en-US" sz="1400" dirty="0">
                <a:effectLst/>
                <a:latin typeface="Helvetica" pitchFamily="2" charset="0"/>
              </a:rPr>
              <a:t>Students feel staff encourages them to do their best. (80%)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School Culture and Climate Challenges</a:t>
            </a:r>
            <a:endParaRPr lang="en-US" sz="1400" dirty="0">
              <a:latin typeface="Helvetica" pitchFamily="2" charset="0"/>
            </a:endParaRPr>
          </a:p>
          <a:p>
            <a:pPr>
              <a:spcBef>
                <a:spcPts val="0"/>
              </a:spcBef>
            </a:pPr>
            <a:r>
              <a:rPr lang="en-US" sz="1400" dirty="0">
                <a:effectLst/>
                <a:latin typeface="Helvetica" pitchFamily="2" charset="0"/>
              </a:rPr>
              <a:t>45% of students in Jr. High / High School felt disrespected by staff.</a:t>
            </a:r>
          </a:p>
          <a:p>
            <a:pPr>
              <a:spcBef>
                <a:spcPts val="0"/>
              </a:spcBef>
            </a:pPr>
            <a:r>
              <a:rPr lang="en-US" sz="1400" dirty="0">
                <a:effectLst/>
                <a:latin typeface="Helvetica" pitchFamily="2" charset="0"/>
              </a:rPr>
              <a:t>62% of students in Jr. High / High School felt that school rules were unfair.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School Culture and Climate Priorities</a:t>
            </a:r>
            <a:endParaRPr lang="en-US" sz="1400" dirty="0">
              <a:latin typeface="Helvetica" pitchFamily="2" charset="0"/>
            </a:endParaRPr>
          </a:p>
          <a:p>
            <a:pPr>
              <a:spcBef>
                <a:spcPts val="0"/>
              </a:spcBef>
            </a:pPr>
            <a:r>
              <a:rPr lang="en-US" sz="1400" dirty="0">
                <a:effectLst/>
                <a:latin typeface="Helvetica" pitchFamily="2" charset="0"/>
              </a:rPr>
              <a:t>There is a need to communicate the reasons for the rules and expectations.</a:t>
            </a:r>
          </a:p>
          <a:p>
            <a:pPr>
              <a:spcBef>
                <a:spcPts val="0"/>
              </a:spcBef>
            </a:pPr>
            <a:r>
              <a:rPr lang="en-US" sz="1400" dirty="0">
                <a:effectLst/>
                <a:latin typeface="Helvetica" pitchFamily="2" charset="0"/>
              </a:rPr>
              <a:t>Using a pre- and post-survey in early fall and before testing "season" would be helpful.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School Culture and Climate Summary </a:t>
            </a:r>
            <a:endParaRPr lang="en-US" sz="1400" dirty="0">
              <a:latin typeface="Helvetica" pitchFamily="2" charset="0"/>
            </a:endParaRPr>
          </a:p>
          <a:p>
            <a:pPr>
              <a:spcBef>
                <a:spcPts val="0"/>
              </a:spcBef>
            </a:pPr>
            <a:r>
              <a:rPr lang="en-US" sz="1400" dirty="0">
                <a:effectLst/>
                <a:latin typeface="Helvetica" pitchFamily="2" charset="0"/>
              </a:rPr>
              <a:t>Overall, students feel safe, encouraged, and that they have someone they can go to if they have problems or need help. </a:t>
            </a:r>
            <a:endParaRPr lang="en-US" sz="1400" dirty="0">
              <a:latin typeface="Helvetica" pitchFamily="2" charset="0"/>
            </a:endParaRPr>
          </a:p>
        </p:txBody>
      </p:sp>
      <p:sp>
        <p:nvSpPr>
          <p:cNvPr id="4" name="Footer Placeholder 3">
            <a:extLst>
              <a:ext uri="{FF2B5EF4-FFF2-40B4-BE49-F238E27FC236}">
                <a16:creationId xmlns:a16="http://schemas.microsoft.com/office/drawing/2014/main" id="{4467C3F9-3457-437A-FDB0-C6A556E0CA25}"/>
              </a:ext>
            </a:extLst>
          </p:cNvPr>
          <p:cNvSpPr>
            <a:spLocks noGrp="1"/>
          </p:cNvSpPr>
          <p:nvPr>
            <p:ph type="ftr" sz="quarter" idx="11"/>
          </p:nvPr>
        </p:nvSpPr>
        <p:spPr/>
        <p:txBody>
          <a:bodyPr/>
          <a:lstStyle/>
          <a:p>
            <a:r>
              <a:rPr lang="en-US" dirty="0"/>
              <a:t>XXX ISD</a:t>
            </a:r>
          </a:p>
        </p:txBody>
      </p:sp>
      <p:sp>
        <p:nvSpPr>
          <p:cNvPr id="5" name="TextBox 4">
            <a:extLst>
              <a:ext uri="{FF2B5EF4-FFF2-40B4-BE49-F238E27FC236}">
                <a16:creationId xmlns:a16="http://schemas.microsoft.com/office/drawing/2014/main" id="{1341CD29-97BA-13F5-F613-9E1FD9D0C1C2}"/>
              </a:ext>
            </a:extLst>
          </p:cNvPr>
          <p:cNvSpPr txBox="1"/>
          <p:nvPr/>
        </p:nvSpPr>
        <p:spPr>
          <a:xfrm>
            <a:off x="2781300" y="354568"/>
            <a:ext cx="5448300" cy="400110"/>
          </a:xfrm>
          <a:prstGeom prst="rect">
            <a:avLst/>
          </a:prstGeom>
          <a:noFill/>
        </p:spPr>
        <p:txBody>
          <a:bodyPr wrap="square" rtlCol="0">
            <a:spAutoFit/>
          </a:bodyPr>
          <a:lstStyle/>
          <a:p>
            <a:pPr algn="ctr"/>
            <a:r>
              <a:rPr lang="en-US" sz="2000" b="1" dirty="0">
                <a:latin typeface="Helvetica" pitchFamily="2" charset="0"/>
              </a:rPr>
              <a:t>SCHOOL CULTURE &amp; CLIMATE</a:t>
            </a:r>
          </a:p>
        </p:txBody>
      </p:sp>
    </p:spTree>
    <p:extLst>
      <p:ext uri="{BB962C8B-B14F-4D97-AF65-F5344CB8AC3E}">
        <p14:creationId xmlns:p14="http://schemas.microsoft.com/office/powerpoint/2010/main" val="314180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346CC-0ECC-4678-63D3-1DE2997BC402}"/>
              </a:ext>
            </a:extLst>
          </p:cNvPr>
          <p:cNvSpPr>
            <a:spLocks noGrp="1"/>
          </p:cNvSpPr>
          <p:nvPr>
            <p:ph idx="1"/>
          </p:nvPr>
        </p:nvSpPr>
        <p:spPr>
          <a:xfrm>
            <a:off x="754380" y="1074208"/>
            <a:ext cx="9464040" cy="5974292"/>
          </a:xfrm>
        </p:spPr>
        <p:txBody>
          <a:bodyPr>
            <a:noAutofit/>
          </a:bodyPr>
          <a:lstStyle/>
          <a:p>
            <a:pPr marL="0" indent="0">
              <a:spcBef>
                <a:spcPts val="0"/>
              </a:spcBef>
              <a:buNone/>
            </a:pPr>
            <a:r>
              <a:rPr lang="en-US" sz="1400" b="1" dirty="0">
                <a:effectLst/>
                <a:latin typeface="Helvetica" pitchFamily="2" charset="0"/>
              </a:rPr>
              <a:t>Staff Quality, Recruitment and Retention Data Sources </a:t>
            </a:r>
            <a:endParaRPr lang="en-US" sz="1400" dirty="0">
              <a:latin typeface="Helvetica" pitchFamily="2" charset="0"/>
            </a:endParaRPr>
          </a:p>
          <a:p>
            <a:pPr>
              <a:spcBef>
                <a:spcPts val="0"/>
              </a:spcBef>
            </a:pPr>
            <a:r>
              <a:rPr lang="en-US" sz="1400" dirty="0">
                <a:effectLst/>
                <a:latin typeface="Helvetica" pitchFamily="2" charset="0"/>
              </a:rPr>
              <a:t>Highly Qualified Staff Teacher Turnover Rates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Staff Quality, Recruitment and Retention Strengths </a:t>
            </a:r>
            <a:endParaRPr lang="en-US" sz="1400" dirty="0">
              <a:latin typeface="Helvetica" pitchFamily="2" charset="0"/>
            </a:endParaRPr>
          </a:p>
          <a:p>
            <a:pPr>
              <a:spcBef>
                <a:spcPts val="0"/>
              </a:spcBef>
            </a:pPr>
            <a:r>
              <a:rPr lang="en-US" sz="1400" dirty="0">
                <a:effectLst/>
                <a:latin typeface="Helvetica" pitchFamily="2" charset="0"/>
              </a:rPr>
              <a:t>The district has an experienced staff. The average years of experience=14 years; state average = 11.1 years. HISD teachers with 10 years or less experience=19%; state=54%.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Staff Quality, Recruitment and Retention Challenges</a:t>
            </a:r>
            <a:endParaRPr lang="en-US" sz="1400" dirty="0">
              <a:latin typeface="Helvetica" pitchFamily="2" charset="0"/>
            </a:endParaRPr>
          </a:p>
          <a:p>
            <a:pPr>
              <a:spcBef>
                <a:spcPts val="0"/>
              </a:spcBef>
            </a:pPr>
            <a:r>
              <a:rPr lang="en-US" sz="1400" dirty="0">
                <a:effectLst/>
                <a:latin typeface="Helvetica" pitchFamily="2" charset="0"/>
              </a:rPr>
              <a:t>Only 5.6% of staff have Master's Degree; state=24.5%.</a:t>
            </a:r>
            <a:br>
              <a:rPr lang="en-US" sz="1400" dirty="0">
                <a:effectLst/>
                <a:latin typeface="Helvetica" pitchFamily="2" charset="0"/>
              </a:rPr>
            </a:br>
            <a:r>
              <a:rPr lang="en-US" sz="1400" dirty="0">
                <a:effectLst/>
                <a:latin typeface="Helvetica" pitchFamily="2" charset="0"/>
              </a:rPr>
              <a:t>Turnover rate for Teachers is high. HISD=25.5%; state average=16.8%.</a:t>
            </a:r>
            <a:br>
              <a:rPr lang="en-US" sz="1400" dirty="0">
                <a:effectLst/>
                <a:latin typeface="Helvetica" pitchFamily="2" charset="0"/>
              </a:rPr>
            </a:br>
            <a:r>
              <a:rPr lang="en-US" sz="1400" dirty="0">
                <a:effectLst/>
                <a:latin typeface="Helvetica" pitchFamily="2" charset="0"/>
              </a:rPr>
              <a:t>Average years of experience of Principals (3.7 years) is lower than the state average (6.2 years).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Staff Quality, Recruitment and Retention Priorities</a:t>
            </a:r>
          </a:p>
          <a:p>
            <a:pPr>
              <a:spcBef>
                <a:spcPts val="0"/>
              </a:spcBef>
            </a:pPr>
            <a:r>
              <a:rPr lang="en-US" sz="1400" dirty="0">
                <a:effectLst/>
                <a:latin typeface="Helvetica" pitchFamily="2" charset="0"/>
              </a:rPr>
              <a:t>There is a need to revisit the recruitment and retention strategies for the district. </a:t>
            </a:r>
            <a:endParaRPr lang="en-US" sz="1400" dirty="0">
              <a:latin typeface="Helvetica" pitchFamily="2" charset="0"/>
            </a:endParaRPr>
          </a:p>
          <a:p>
            <a:pPr marL="0" indent="0">
              <a:spcBef>
                <a:spcPts val="0"/>
              </a:spcBef>
              <a:buNone/>
            </a:pPr>
            <a:endParaRPr lang="en-US" sz="1400" b="1" dirty="0">
              <a:effectLst/>
              <a:latin typeface="Helvetica" pitchFamily="2" charset="0"/>
            </a:endParaRPr>
          </a:p>
          <a:p>
            <a:pPr marL="0" indent="0">
              <a:spcBef>
                <a:spcPts val="0"/>
              </a:spcBef>
              <a:buNone/>
            </a:pPr>
            <a:r>
              <a:rPr lang="en-US" sz="1400" b="1" dirty="0">
                <a:effectLst/>
                <a:latin typeface="Helvetica" pitchFamily="2" charset="0"/>
              </a:rPr>
              <a:t>Staff Quality, Recruitment and Retention Summary </a:t>
            </a:r>
            <a:endParaRPr lang="en-US" sz="1400" dirty="0">
              <a:latin typeface="Helvetica" pitchFamily="2" charset="0"/>
            </a:endParaRPr>
          </a:p>
          <a:p>
            <a:pPr>
              <a:spcBef>
                <a:spcPts val="0"/>
              </a:spcBef>
            </a:pPr>
            <a:r>
              <a:rPr lang="en-US" sz="1400" dirty="0">
                <a:effectLst/>
                <a:latin typeface="Helvetica" pitchFamily="2" charset="0"/>
              </a:rPr>
              <a:t>Harleton ISD has a quality and experienced staff. Reducing the staff turnover rate would be beneficial to the district, as well as increasing the tenure of principals in the district. </a:t>
            </a:r>
            <a:endParaRPr lang="en-US" sz="1400" dirty="0">
              <a:latin typeface="Helvetica" pitchFamily="2" charset="0"/>
            </a:endParaRPr>
          </a:p>
          <a:p>
            <a:pPr marL="0" indent="0">
              <a:spcBef>
                <a:spcPts val="0"/>
              </a:spcBef>
              <a:buNone/>
            </a:pPr>
            <a:endParaRPr lang="en-US" sz="1400" dirty="0">
              <a:latin typeface="Helvetica" pitchFamily="2" charset="0"/>
            </a:endParaRPr>
          </a:p>
        </p:txBody>
      </p:sp>
      <p:sp>
        <p:nvSpPr>
          <p:cNvPr id="4" name="Footer Placeholder 3">
            <a:extLst>
              <a:ext uri="{FF2B5EF4-FFF2-40B4-BE49-F238E27FC236}">
                <a16:creationId xmlns:a16="http://schemas.microsoft.com/office/drawing/2014/main" id="{4467C3F9-3457-437A-FDB0-C6A556E0CA25}"/>
              </a:ext>
            </a:extLst>
          </p:cNvPr>
          <p:cNvSpPr>
            <a:spLocks noGrp="1"/>
          </p:cNvSpPr>
          <p:nvPr>
            <p:ph type="ftr" sz="quarter" idx="11"/>
          </p:nvPr>
        </p:nvSpPr>
        <p:spPr/>
        <p:txBody>
          <a:bodyPr/>
          <a:lstStyle/>
          <a:p>
            <a:r>
              <a:rPr lang="en-US" dirty="0"/>
              <a:t>XXX ISD</a:t>
            </a:r>
          </a:p>
        </p:txBody>
      </p:sp>
      <p:sp>
        <p:nvSpPr>
          <p:cNvPr id="5" name="TextBox 4">
            <a:extLst>
              <a:ext uri="{FF2B5EF4-FFF2-40B4-BE49-F238E27FC236}">
                <a16:creationId xmlns:a16="http://schemas.microsoft.com/office/drawing/2014/main" id="{1341CD29-97BA-13F5-F613-9E1FD9D0C1C2}"/>
              </a:ext>
            </a:extLst>
          </p:cNvPr>
          <p:cNvSpPr txBox="1"/>
          <p:nvPr/>
        </p:nvSpPr>
        <p:spPr>
          <a:xfrm>
            <a:off x="2476500" y="354568"/>
            <a:ext cx="5969000" cy="400110"/>
          </a:xfrm>
          <a:prstGeom prst="rect">
            <a:avLst/>
          </a:prstGeom>
          <a:noFill/>
        </p:spPr>
        <p:txBody>
          <a:bodyPr wrap="square" rtlCol="0">
            <a:spAutoFit/>
          </a:bodyPr>
          <a:lstStyle/>
          <a:p>
            <a:pPr algn="ctr"/>
            <a:r>
              <a:rPr lang="en-US" sz="2000" b="1" dirty="0">
                <a:latin typeface="Helvetica" pitchFamily="2" charset="0"/>
              </a:rPr>
              <a:t>STAFF QUALITY, RECRUITMENT &amp; RETENTION</a:t>
            </a:r>
          </a:p>
        </p:txBody>
      </p:sp>
    </p:spTree>
    <p:extLst>
      <p:ext uri="{BB962C8B-B14F-4D97-AF65-F5344CB8AC3E}">
        <p14:creationId xmlns:p14="http://schemas.microsoft.com/office/powerpoint/2010/main" val="41044496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31371</TotalTime>
  <Words>2335</Words>
  <Application>Microsoft Macintosh PowerPoint</Application>
  <PresentationFormat>Custom</PresentationFormat>
  <Paragraphs>294</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Helvetica</vt:lpstr>
      <vt:lpstr>LiberationSans</vt:lpstr>
      <vt:lpstr>Symbol</vt:lpstr>
      <vt:lpstr>Office Theme</vt:lpstr>
      <vt:lpstr>Comprehensive Needs Assessment SUMMARY </vt:lpstr>
      <vt:lpstr>COMPREHENSIVE NEEDS ASSSESSMENT The Process</vt:lpstr>
      <vt:lpstr>PowerPoint Presentation</vt:lpstr>
      <vt:lpstr>PowerPoint Presentation</vt:lpstr>
      <vt:lpstr>COMPREHENSIVE NEEDS ASSSESSMENT Summary of Findings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Glenda Hinsley</dc:creator>
  <cp:lastModifiedBy>Glenda Hinsley</cp:lastModifiedBy>
  <cp:revision>43</cp:revision>
  <cp:lastPrinted>2023-05-05T17:46:27Z</cp:lastPrinted>
  <dcterms:created xsi:type="dcterms:W3CDTF">2021-06-26T17:17:54Z</dcterms:created>
  <dcterms:modified xsi:type="dcterms:W3CDTF">2023-05-05T18:31:02Z</dcterms:modified>
</cp:coreProperties>
</file>